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916" r:id="rId1"/>
  </p:sldMasterIdLst>
  <p:notesMasterIdLst>
    <p:notesMasterId r:id="rId50"/>
  </p:notesMasterIdLst>
  <p:sldIdLst>
    <p:sldId id="256" r:id="rId2"/>
    <p:sldId id="333" r:id="rId3"/>
    <p:sldId id="300" r:id="rId4"/>
    <p:sldId id="321" r:id="rId5"/>
    <p:sldId id="296" r:id="rId6"/>
    <p:sldId id="312" r:id="rId7"/>
    <p:sldId id="298" r:id="rId8"/>
    <p:sldId id="334" r:id="rId9"/>
    <p:sldId id="322" r:id="rId10"/>
    <p:sldId id="316" r:id="rId11"/>
    <p:sldId id="327" r:id="rId12"/>
    <p:sldId id="329" r:id="rId13"/>
    <p:sldId id="328" r:id="rId14"/>
    <p:sldId id="317" r:id="rId15"/>
    <p:sldId id="330" r:id="rId16"/>
    <p:sldId id="303" r:id="rId17"/>
    <p:sldId id="318" r:id="rId18"/>
    <p:sldId id="304" r:id="rId19"/>
    <p:sldId id="302" r:id="rId20"/>
    <p:sldId id="314" r:id="rId21"/>
    <p:sldId id="315" r:id="rId22"/>
    <p:sldId id="305" r:id="rId23"/>
    <p:sldId id="306" r:id="rId24"/>
    <p:sldId id="307" r:id="rId25"/>
    <p:sldId id="325" r:id="rId26"/>
    <p:sldId id="308" r:id="rId27"/>
    <p:sldId id="309" r:id="rId28"/>
    <p:sldId id="310" r:id="rId29"/>
    <p:sldId id="336" r:id="rId30"/>
    <p:sldId id="337" r:id="rId31"/>
    <p:sldId id="341" r:id="rId32"/>
    <p:sldId id="340" r:id="rId33"/>
    <p:sldId id="342" r:id="rId34"/>
    <p:sldId id="344" r:id="rId35"/>
    <p:sldId id="352" r:id="rId36"/>
    <p:sldId id="343" r:id="rId37"/>
    <p:sldId id="353" r:id="rId38"/>
    <p:sldId id="354" r:id="rId39"/>
    <p:sldId id="356" r:id="rId40"/>
    <p:sldId id="345" r:id="rId41"/>
    <p:sldId id="355" r:id="rId42"/>
    <p:sldId id="357" r:id="rId43"/>
    <p:sldId id="347" r:id="rId44"/>
    <p:sldId id="348" r:id="rId45"/>
    <p:sldId id="350" r:id="rId46"/>
    <p:sldId id="351" r:id="rId47"/>
    <p:sldId id="346" r:id="rId48"/>
    <p:sldId id="311" r:id="rId49"/>
  </p:sldIdLst>
  <p:sldSz cx="9144000" cy="5143500" type="screen16x9"/>
  <p:notesSz cx="6858000" cy="93138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00"/>
    <p:restoredTop sz="94681"/>
  </p:normalViewPr>
  <p:slideViewPr>
    <p:cSldViewPr snapToGrid="0">
      <p:cViewPr varScale="1">
        <p:scale>
          <a:sx n="140" d="100"/>
          <a:sy n="140" d="100"/>
        </p:scale>
        <p:origin x="-120" y="-16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notesMaster" Target="notesMasters/notesMaster1.xml"/><Relationship Id="rId51" Type="http://schemas.openxmlformats.org/officeDocument/2006/relationships/printerSettings" Target="printerSettings/printerSettings1.bin"/><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8E6DC5D-D2C1-44AA-BB3F-8EED5B87F17B}"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27CE23D3-421D-46BE-9056-CD4342B9008E}">
      <dgm:prSet/>
      <dgm:spPr/>
      <dgm:t>
        <a:bodyPr/>
        <a:lstStyle/>
        <a:p>
          <a:r>
            <a:rPr lang="en-US" b="1"/>
            <a:t>Presenter: Dr. Esther Barkat,  </a:t>
          </a:r>
        </a:p>
        <a:p>
          <a:r>
            <a:rPr lang="en-US" b="1"/>
            <a:t>School Psychologist  TJHSST	</a:t>
          </a:r>
          <a:endParaRPr lang="en-US"/>
        </a:p>
      </dgm:t>
    </dgm:pt>
    <dgm:pt modelId="{39B8E3B7-D4CA-4D4A-8CC0-C1CB02ADA6CB}" type="parTrans" cxnId="{B4ECE243-D038-455B-8DED-EBCBB6F8B510}">
      <dgm:prSet/>
      <dgm:spPr/>
      <dgm:t>
        <a:bodyPr/>
        <a:lstStyle/>
        <a:p>
          <a:endParaRPr lang="en-US"/>
        </a:p>
      </dgm:t>
    </dgm:pt>
    <dgm:pt modelId="{41D53DA2-4A99-465E-A0E6-5576B98005CD}" type="sibTrans" cxnId="{B4ECE243-D038-455B-8DED-EBCBB6F8B510}">
      <dgm:prSet/>
      <dgm:spPr/>
      <dgm:t>
        <a:bodyPr/>
        <a:lstStyle/>
        <a:p>
          <a:endParaRPr lang="en-US"/>
        </a:p>
      </dgm:t>
    </dgm:pt>
    <dgm:pt modelId="{197F71DA-FE31-41C1-A533-641DE07B3F43}" type="pres">
      <dgm:prSet presAssocID="{F8E6DC5D-D2C1-44AA-BB3F-8EED5B87F17B}" presName="hierChild1" presStyleCnt="0">
        <dgm:presLayoutVars>
          <dgm:chPref val="1"/>
          <dgm:dir/>
          <dgm:animOne val="branch"/>
          <dgm:animLvl val="lvl"/>
          <dgm:resizeHandles/>
        </dgm:presLayoutVars>
      </dgm:prSet>
      <dgm:spPr/>
      <dgm:t>
        <a:bodyPr/>
        <a:lstStyle/>
        <a:p>
          <a:endParaRPr lang="en-US"/>
        </a:p>
      </dgm:t>
    </dgm:pt>
    <dgm:pt modelId="{0AC58993-3423-4889-9E7D-84618E1846E6}" type="pres">
      <dgm:prSet presAssocID="{27CE23D3-421D-46BE-9056-CD4342B9008E}" presName="hierRoot1" presStyleCnt="0"/>
      <dgm:spPr/>
    </dgm:pt>
    <dgm:pt modelId="{F7CE9317-F9CD-457A-8630-26E871902852}" type="pres">
      <dgm:prSet presAssocID="{27CE23D3-421D-46BE-9056-CD4342B9008E}" presName="composite" presStyleCnt="0"/>
      <dgm:spPr/>
    </dgm:pt>
    <dgm:pt modelId="{940964DF-C414-496C-906C-3C28DCC7275C}" type="pres">
      <dgm:prSet presAssocID="{27CE23D3-421D-46BE-9056-CD4342B9008E}" presName="background" presStyleLbl="node0" presStyleIdx="0" presStyleCnt="1"/>
      <dgm:spPr/>
    </dgm:pt>
    <dgm:pt modelId="{6CD24DB6-465E-4BF9-A2C1-3FE1E7DFDA0D}" type="pres">
      <dgm:prSet presAssocID="{27CE23D3-421D-46BE-9056-CD4342B9008E}" presName="text" presStyleLbl="fgAcc0" presStyleIdx="0" presStyleCnt="1">
        <dgm:presLayoutVars>
          <dgm:chPref val="3"/>
        </dgm:presLayoutVars>
      </dgm:prSet>
      <dgm:spPr/>
      <dgm:t>
        <a:bodyPr/>
        <a:lstStyle/>
        <a:p>
          <a:endParaRPr lang="en-US"/>
        </a:p>
      </dgm:t>
    </dgm:pt>
    <dgm:pt modelId="{D3896B9D-F4B9-4B9F-83C2-037D68ECE71C}" type="pres">
      <dgm:prSet presAssocID="{27CE23D3-421D-46BE-9056-CD4342B9008E}" presName="hierChild2" presStyleCnt="0"/>
      <dgm:spPr/>
    </dgm:pt>
  </dgm:ptLst>
  <dgm:cxnLst>
    <dgm:cxn modelId="{36111EAE-6D8D-4400-85B7-5D5710287964}" type="presOf" srcId="{27CE23D3-421D-46BE-9056-CD4342B9008E}" destId="{6CD24DB6-465E-4BF9-A2C1-3FE1E7DFDA0D}" srcOrd="0" destOrd="0" presId="urn:microsoft.com/office/officeart/2005/8/layout/hierarchy1"/>
    <dgm:cxn modelId="{8511D7ED-A02B-4F4D-B1F7-C44222677064}" type="presOf" srcId="{F8E6DC5D-D2C1-44AA-BB3F-8EED5B87F17B}" destId="{197F71DA-FE31-41C1-A533-641DE07B3F43}" srcOrd="0" destOrd="0" presId="urn:microsoft.com/office/officeart/2005/8/layout/hierarchy1"/>
    <dgm:cxn modelId="{B4ECE243-D038-455B-8DED-EBCBB6F8B510}" srcId="{F8E6DC5D-D2C1-44AA-BB3F-8EED5B87F17B}" destId="{27CE23D3-421D-46BE-9056-CD4342B9008E}" srcOrd="0" destOrd="0" parTransId="{39B8E3B7-D4CA-4D4A-8CC0-C1CB02ADA6CB}" sibTransId="{41D53DA2-4A99-465E-A0E6-5576B98005CD}"/>
    <dgm:cxn modelId="{A94F7717-D946-4F7F-A5F9-856132FAB83F}" type="presParOf" srcId="{197F71DA-FE31-41C1-A533-641DE07B3F43}" destId="{0AC58993-3423-4889-9E7D-84618E1846E6}" srcOrd="0" destOrd="0" presId="urn:microsoft.com/office/officeart/2005/8/layout/hierarchy1"/>
    <dgm:cxn modelId="{A9B5E25D-AAB6-40F1-8A95-300BFA6BBFC7}" type="presParOf" srcId="{0AC58993-3423-4889-9E7D-84618E1846E6}" destId="{F7CE9317-F9CD-457A-8630-26E871902852}" srcOrd="0" destOrd="0" presId="urn:microsoft.com/office/officeart/2005/8/layout/hierarchy1"/>
    <dgm:cxn modelId="{2082B3EC-E39E-4437-9C77-3B32E421B770}" type="presParOf" srcId="{F7CE9317-F9CD-457A-8630-26E871902852}" destId="{940964DF-C414-496C-906C-3C28DCC7275C}" srcOrd="0" destOrd="0" presId="urn:microsoft.com/office/officeart/2005/8/layout/hierarchy1"/>
    <dgm:cxn modelId="{58A0B0C5-DA94-4F49-AC05-78A3850C5026}" type="presParOf" srcId="{F7CE9317-F9CD-457A-8630-26E871902852}" destId="{6CD24DB6-465E-4BF9-A2C1-3FE1E7DFDA0D}" srcOrd="1" destOrd="0" presId="urn:microsoft.com/office/officeart/2005/8/layout/hierarchy1"/>
    <dgm:cxn modelId="{D5396E34-DC48-4B53-B315-B52AFEBA22AD}" type="presParOf" srcId="{0AC58993-3423-4889-9E7D-84618E1846E6}" destId="{D3896B9D-F4B9-4B9F-83C2-037D68ECE71C}"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71C4F54-084B-409C-8658-FA5655277B7A}" type="doc">
      <dgm:prSet loTypeId="urn:microsoft.com/office/officeart/2005/8/layout/hierarchy1" loCatId="hierarchy" qsTypeId="urn:microsoft.com/office/officeart/2005/8/quickstyle/simple4" qsCatId="simple" csTypeId="urn:microsoft.com/office/officeart/2005/8/colors/colorful2" csCatId="colorful"/>
      <dgm:spPr/>
      <dgm:t>
        <a:bodyPr/>
        <a:lstStyle/>
        <a:p>
          <a:endParaRPr lang="en-US"/>
        </a:p>
      </dgm:t>
    </dgm:pt>
    <dgm:pt modelId="{15F299D8-39CB-44F0-8C41-D191568EF6B7}">
      <dgm:prSet/>
      <dgm:spPr/>
      <dgm:t>
        <a:bodyPr/>
        <a:lstStyle/>
        <a:p>
          <a:r>
            <a:rPr lang="en-US" b="1"/>
            <a:t>Anger is the only permissible way for boys to show emotions.</a:t>
          </a:r>
          <a:endParaRPr lang="en-US"/>
        </a:p>
      </dgm:t>
    </dgm:pt>
    <dgm:pt modelId="{EC26294D-9E2D-4D12-80AB-0E1F5EEBF8B7}" type="parTrans" cxnId="{07D6F6A0-9BF9-4D56-997F-7B1CD8F59C78}">
      <dgm:prSet/>
      <dgm:spPr/>
      <dgm:t>
        <a:bodyPr/>
        <a:lstStyle/>
        <a:p>
          <a:endParaRPr lang="en-US"/>
        </a:p>
      </dgm:t>
    </dgm:pt>
    <dgm:pt modelId="{E6319730-1B1C-4DE8-BF2E-204EE8546387}" type="sibTrans" cxnId="{07D6F6A0-9BF9-4D56-997F-7B1CD8F59C78}">
      <dgm:prSet/>
      <dgm:spPr/>
      <dgm:t>
        <a:bodyPr/>
        <a:lstStyle/>
        <a:p>
          <a:endParaRPr lang="en-US"/>
        </a:p>
      </dgm:t>
    </dgm:pt>
    <dgm:pt modelId="{4608354D-ACAE-4A61-B7E5-0356B587F9FA}">
      <dgm:prSet/>
      <dgm:spPr/>
      <dgm:t>
        <a:bodyPr/>
        <a:lstStyle/>
        <a:p>
          <a:r>
            <a:rPr lang="en-US" b="1"/>
            <a:t>Anger is reaction of fear.</a:t>
          </a:r>
          <a:endParaRPr lang="en-US"/>
        </a:p>
      </dgm:t>
    </dgm:pt>
    <dgm:pt modelId="{E1E970FB-C450-43E7-8A45-63F0D11A03F2}" type="parTrans" cxnId="{3A1A7C68-C010-4AF4-8CC6-CCA13A81C34E}">
      <dgm:prSet/>
      <dgm:spPr/>
      <dgm:t>
        <a:bodyPr/>
        <a:lstStyle/>
        <a:p>
          <a:endParaRPr lang="en-US"/>
        </a:p>
      </dgm:t>
    </dgm:pt>
    <dgm:pt modelId="{B3418813-8F28-4D11-84ED-5CC6C9E5E170}" type="sibTrans" cxnId="{3A1A7C68-C010-4AF4-8CC6-CCA13A81C34E}">
      <dgm:prSet/>
      <dgm:spPr/>
      <dgm:t>
        <a:bodyPr/>
        <a:lstStyle/>
        <a:p>
          <a:endParaRPr lang="en-US"/>
        </a:p>
      </dgm:t>
    </dgm:pt>
    <dgm:pt modelId="{6B7F5D67-D4D3-4514-A412-99D433D2FDED}">
      <dgm:prSet/>
      <dgm:spPr/>
      <dgm:t>
        <a:bodyPr/>
        <a:lstStyle/>
        <a:p>
          <a:r>
            <a:rPr lang="en-US" b="1"/>
            <a:t>Sometimes anger is result of entitlement. </a:t>
          </a:r>
          <a:endParaRPr lang="en-US"/>
        </a:p>
      </dgm:t>
    </dgm:pt>
    <dgm:pt modelId="{8AD28BA3-2764-4C4E-ABD1-A50572170530}" type="parTrans" cxnId="{7E0FDE2C-4A66-4CC6-AAE9-C7CE3A5C7472}">
      <dgm:prSet/>
      <dgm:spPr/>
      <dgm:t>
        <a:bodyPr/>
        <a:lstStyle/>
        <a:p>
          <a:endParaRPr lang="en-US"/>
        </a:p>
      </dgm:t>
    </dgm:pt>
    <dgm:pt modelId="{C3A95D82-AC8F-49A2-A6E9-32551ECCD4AA}" type="sibTrans" cxnId="{7E0FDE2C-4A66-4CC6-AAE9-C7CE3A5C7472}">
      <dgm:prSet/>
      <dgm:spPr/>
      <dgm:t>
        <a:bodyPr/>
        <a:lstStyle/>
        <a:p>
          <a:endParaRPr lang="en-US"/>
        </a:p>
      </dgm:t>
    </dgm:pt>
    <dgm:pt modelId="{72A682C3-01AB-4DC4-85F1-C514623911F2}">
      <dgm:prSet/>
      <dgm:spPr/>
      <dgm:t>
        <a:bodyPr/>
        <a:lstStyle/>
        <a:p>
          <a:r>
            <a:rPr lang="en-US" b="1"/>
            <a:t>Anger and misbehavior are linked.</a:t>
          </a:r>
          <a:endParaRPr lang="en-US"/>
        </a:p>
      </dgm:t>
    </dgm:pt>
    <dgm:pt modelId="{7BDAB2BD-F7FB-45F6-BB95-107690D3211F}" type="parTrans" cxnId="{BFD84FDC-777F-4149-BD05-8DCBD63E75BE}">
      <dgm:prSet/>
      <dgm:spPr/>
      <dgm:t>
        <a:bodyPr/>
        <a:lstStyle/>
        <a:p>
          <a:endParaRPr lang="en-US"/>
        </a:p>
      </dgm:t>
    </dgm:pt>
    <dgm:pt modelId="{269320C8-0063-4787-A89E-DC6FEFD42220}" type="sibTrans" cxnId="{BFD84FDC-777F-4149-BD05-8DCBD63E75BE}">
      <dgm:prSet/>
      <dgm:spPr/>
      <dgm:t>
        <a:bodyPr/>
        <a:lstStyle/>
        <a:p>
          <a:endParaRPr lang="en-US"/>
        </a:p>
      </dgm:t>
    </dgm:pt>
    <dgm:pt modelId="{53A836F0-1E07-4608-ACA8-C0DEC6E250A7}" type="pres">
      <dgm:prSet presAssocID="{271C4F54-084B-409C-8658-FA5655277B7A}" presName="hierChild1" presStyleCnt="0">
        <dgm:presLayoutVars>
          <dgm:chPref val="1"/>
          <dgm:dir/>
          <dgm:animOne val="branch"/>
          <dgm:animLvl val="lvl"/>
          <dgm:resizeHandles/>
        </dgm:presLayoutVars>
      </dgm:prSet>
      <dgm:spPr/>
      <dgm:t>
        <a:bodyPr/>
        <a:lstStyle/>
        <a:p>
          <a:endParaRPr lang="en-US"/>
        </a:p>
      </dgm:t>
    </dgm:pt>
    <dgm:pt modelId="{213444E2-E9A9-4769-8171-4C8D51BC64DF}" type="pres">
      <dgm:prSet presAssocID="{15F299D8-39CB-44F0-8C41-D191568EF6B7}" presName="hierRoot1" presStyleCnt="0"/>
      <dgm:spPr/>
    </dgm:pt>
    <dgm:pt modelId="{A66870AA-D514-43D4-BBC0-D5A92F20DF85}" type="pres">
      <dgm:prSet presAssocID="{15F299D8-39CB-44F0-8C41-D191568EF6B7}" presName="composite" presStyleCnt="0"/>
      <dgm:spPr/>
    </dgm:pt>
    <dgm:pt modelId="{D0AB957D-04BA-4404-A75A-A9E66E7D870B}" type="pres">
      <dgm:prSet presAssocID="{15F299D8-39CB-44F0-8C41-D191568EF6B7}" presName="background" presStyleLbl="node0" presStyleIdx="0" presStyleCnt="4"/>
      <dgm:spPr/>
    </dgm:pt>
    <dgm:pt modelId="{878F3B0D-AF56-4338-A572-A688B3A553E4}" type="pres">
      <dgm:prSet presAssocID="{15F299D8-39CB-44F0-8C41-D191568EF6B7}" presName="text" presStyleLbl="fgAcc0" presStyleIdx="0" presStyleCnt="4">
        <dgm:presLayoutVars>
          <dgm:chPref val="3"/>
        </dgm:presLayoutVars>
      </dgm:prSet>
      <dgm:spPr/>
      <dgm:t>
        <a:bodyPr/>
        <a:lstStyle/>
        <a:p>
          <a:endParaRPr lang="en-US"/>
        </a:p>
      </dgm:t>
    </dgm:pt>
    <dgm:pt modelId="{7F5BD347-F213-4A94-8E4C-3350036B0E17}" type="pres">
      <dgm:prSet presAssocID="{15F299D8-39CB-44F0-8C41-D191568EF6B7}" presName="hierChild2" presStyleCnt="0"/>
      <dgm:spPr/>
    </dgm:pt>
    <dgm:pt modelId="{173C5927-CA4F-4A63-92FA-098490B16E7E}" type="pres">
      <dgm:prSet presAssocID="{4608354D-ACAE-4A61-B7E5-0356B587F9FA}" presName="hierRoot1" presStyleCnt="0"/>
      <dgm:spPr/>
    </dgm:pt>
    <dgm:pt modelId="{840F841A-D339-4FF5-8C52-AD2D2755675E}" type="pres">
      <dgm:prSet presAssocID="{4608354D-ACAE-4A61-B7E5-0356B587F9FA}" presName="composite" presStyleCnt="0"/>
      <dgm:spPr/>
    </dgm:pt>
    <dgm:pt modelId="{29489F1D-8A18-4D04-B177-6F54DDF58B7D}" type="pres">
      <dgm:prSet presAssocID="{4608354D-ACAE-4A61-B7E5-0356B587F9FA}" presName="background" presStyleLbl="node0" presStyleIdx="1" presStyleCnt="4"/>
      <dgm:spPr/>
    </dgm:pt>
    <dgm:pt modelId="{1F930439-9E59-44EA-9FB1-B16C8185FE3D}" type="pres">
      <dgm:prSet presAssocID="{4608354D-ACAE-4A61-B7E5-0356B587F9FA}" presName="text" presStyleLbl="fgAcc0" presStyleIdx="1" presStyleCnt="4">
        <dgm:presLayoutVars>
          <dgm:chPref val="3"/>
        </dgm:presLayoutVars>
      </dgm:prSet>
      <dgm:spPr/>
      <dgm:t>
        <a:bodyPr/>
        <a:lstStyle/>
        <a:p>
          <a:endParaRPr lang="en-US"/>
        </a:p>
      </dgm:t>
    </dgm:pt>
    <dgm:pt modelId="{038B36EE-4DC0-474C-8EA4-EB02B17F098D}" type="pres">
      <dgm:prSet presAssocID="{4608354D-ACAE-4A61-B7E5-0356B587F9FA}" presName="hierChild2" presStyleCnt="0"/>
      <dgm:spPr/>
    </dgm:pt>
    <dgm:pt modelId="{B1C44BD2-8686-4374-BF03-580FD6648EFF}" type="pres">
      <dgm:prSet presAssocID="{6B7F5D67-D4D3-4514-A412-99D433D2FDED}" presName="hierRoot1" presStyleCnt="0"/>
      <dgm:spPr/>
    </dgm:pt>
    <dgm:pt modelId="{D5D62FEC-320F-4A9B-9777-62DB33DE292E}" type="pres">
      <dgm:prSet presAssocID="{6B7F5D67-D4D3-4514-A412-99D433D2FDED}" presName="composite" presStyleCnt="0"/>
      <dgm:spPr/>
    </dgm:pt>
    <dgm:pt modelId="{9BD68AFF-B724-4FCE-A45C-12B8CCEF4FFE}" type="pres">
      <dgm:prSet presAssocID="{6B7F5D67-D4D3-4514-A412-99D433D2FDED}" presName="background" presStyleLbl="node0" presStyleIdx="2" presStyleCnt="4"/>
      <dgm:spPr/>
    </dgm:pt>
    <dgm:pt modelId="{37B00273-6032-4779-A5D3-CF47BC096A24}" type="pres">
      <dgm:prSet presAssocID="{6B7F5D67-D4D3-4514-A412-99D433D2FDED}" presName="text" presStyleLbl="fgAcc0" presStyleIdx="2" presStyleCnt="4">
        <dgm:presLayoutVars>
          <dgm:chPref val="3"/>
        </dgm:presLayoutVars>
      </dgm:prSet>
      <dgm:spPr/>
      <dgm:t>
        <a:bodyPr/>
        <a:lstStyle/>
        <a:p>
          <a:endParaRPr lang="en-US"/>
        </a:p>
      </dgm:t>
    </dgm:pt>
    <dgm:pt modelId="{7D72A2C2-02DC-41C2-908B-63F684C22ACD}" type="pres">
      <dgm:prSet presAssocID="{6B7F5D67-D4D3-4514-A412-99D433D2FDED}" presName="hierChild2" presStyleCnt="0"/>
      <dgm:spPr/>
    </dgm:pt>
    <dgm:pt modelId="{0D543944-0B6F-4DF3-A3B0-FAA25DBF20E7}" type="pres">
      <dgm:prSet presAssocID="{72A682C3-01AB-4DC4-85F1-C514623911F2}" presName="hierRoot1" presStyleCnt="0"/>
      <dgm:spPr/>
    </dgm:pt>
    <dgm:pt modelId="{E0592EE1-F951-4648-A696-122599B96889}" type="pres">
      <dgm:prSet presAssocID="{72A682C3-01AB-4DC4-85F1-C514623911F2}" presName="composite" presStyleCnt="0"/>
      <dgm:spPr/>
    </dgm:pt>
    <dgm:pt modelId="{B63EE6C9-1944-4339-91CA-AABD6B2D36E9}" type="pres">
      <dgm:prSet presAssocID="{72A682C3-01AB-4DC4-85F1-C514623911F2}" presName="background" presStyleLbl="node0" presStyleIdx="3" presStyleCnt="4"/>
      <dgm:spPr/>
    </dgm:pt>
    <dgm:pt modelId="{C387E963-F3D3-4528-9006-1DD4FF769F5C}" type="pres">
      <dgm:prSet presAssocID="{72A682C3-01AB-4DC4-85F1-C514623911F2}" presName="text" presStyleLbl="fgAcc0" presStyleIdx="3" presStyleCnt="4">
        <dgm:presLayoutVars>
          <dgm:chPref val="3"/>
        </dgm:presLayoutVars>
      </dgm:prSet>
      <dgm:spPr/>
      <dgm:t>
        <a:bodyPr/>
        <a:lstStyle/>
        <a:p>
          <a:endParaRPr lang="en-US"/>
        </a:p>
      </dgm:t>
    </dgm:pt>
    <dgm:pt modelId="{73F5E1D0-074F-4F1A-BBB1-A03468D10BA0}" type="pres">
      <dgm:prSet presAssocID="{72A682C3-01AB-4DC4-85F1-C514623911F2}" presName="hierChild2" presStyleCnt="0"/>
      <dgm:spPr/>
    </dgm:pt>
  </dgm:ptLst>
  <dgm:cxnLst>
    <dgm:cxn modelId="{BFD84FDC-777F-4149-BD05-8DCBD63E75BE}" srcId="{271C4F54-084B-409C-8658-FA5655277B7A}" destId="{72A682C3-01AB-4DC4-85F1-C514623911F2}" srcOrd="3" destOrd="0" parTransId="{7BDAB2BD-F7FB-45F6-BB95-107690D3211F}" sibTransId="{269320C8-0063-4787-A89E-DC6FEFD42220}"/>
    <dgm:cxn modelId="{7369D8F8-B690-433F-86A0-BA4C2778E5FE}" type="presOf" srcId="{6B7F5D67-D4D3-4514-A412-99D433D2FDED}" destId="{37B00273-6032-4779-A5D3-CF47BC096A24}" srcOrd="0" destOrd="0" presId="urn:microsoft.com/office/officeart/2005/8/layout/hierarchy1"/>
    <dgm:cxn modelId="{361702B4-B598-4859-A4BA-E983952E481F}" type="presOf" srcId="{271C4F54-084B-409C-8658-FA5655277B7A}" destId="{53A836F0-1E07-4608-ACA8-C0DEC6E250A7}" srcOrd="0" destOrd="0" presId="urn:microsoft.com/office/officeart/2005/8/layout/hierarchy1"/>
    <dgm:cxn modelId="{F72CD8B2-E4CD-4949-8BBA-F9E12569AB08}" type="presOf" srcId="{72A682C3-01AB-4DC4-85F1-C514623911F2}" destId="{C387E963-F3D3-4528-9006-1DD4FF769F5C}" srcOrd="0" destOrd="0" presId="urn:microsoft.com/office/officeart/2005/8/layout/hierarchy1"/>
    <dgm:cxn modelId="{3A1A7C68-C010-4AF4-8CC6-CCA13A81C34E}" srcId="{271C4F54-084B-409C-8658-FA5655277B7A}" destId="{4608354D-ACAE-4A61-B7E5-0356B587F9FA}" srcOrd="1" destOrd="0" parTransId="{E1E970FB-C450-43E7-8A45-63F0D11A03F2}" sibTransId="{B3418813-8F28-4D11-84ED-5CC6C9E5E170}"/>
    <dgm:cxn modelId="{B5DEADBC-E780-49F0-B116-A46F9C80B04D}" type="presOf" srcId="{4608354D-ACAE-4A61-B7E5-0356B587F9FA}" destId="{1F930439-9E59-44EA-9FB1-B16C8185FE3D}" srcOrd="0" destOrd="0" presId="urn:microsoft.com/office/officeart/2005/8/layout/hierarchy1"/>
    <dgm:cxn modelId="{998B1701-CAAB-4A54-8CE2-FD229C889D32}" type="presOf" srcId="{15F299D8-39CB-44F0-8C41-D191568EF6B7}" destId="{878F3B0D-AF56-4338-A572-A688B3A553E4}" srcOrd="0" destOrd="0" presId="urn:microsoft.com/office/officeart/2005/8/layout/hierarchy1"/>
    <dgm:cxn modelId="{7E0FDE2C-4A66-4CC6-AAE9-C7CE3A5C7472}" srcId="{271C4F54-084B-409C-8658-FA5655277B7A}" destId="{6B7F5D67-D4D3-4514-A412-99D433D2FDED}" srcOrd="2" destOrd="0" parTransId="{8AD28BA3-2764-4C4E-ABD1-A50572170530}" sibTransId="{C3A95D82-AC8F-49A2-A6E9-32551ECCD4AA}"/>
    <dgm:cxn modelId="{07D6F6A0-9BF9-4D56-997F-7B1CD8F59C78}" srcId="{271C4F54-084B-409C-8658-FA5655277B7A}" destId="{15F299D8-39CB-44F0-8C41-D191568EF6B7}" srcOrd="0" destOrd="0" parTransId="{EC26294D-9E2D-4D12-80AB-0E1F5EEBF8B7}" sibTransId="{E6319730-1B1C-4DE8-BF2E-204EE8546387}"/>
    <dgm:cxn modelId="{D5D0304F-A63A-4F01-A47E-504EEC703881}" type="presParOf" srcId="{53A836F0-1E07-4608-ACA8-C0DEC6E250A7}" destId="{213444E2-E9A9-4769-8171-4C8D51BC64DF}" srcOrd="0" destOrd="0" presId="urn:microsoft.com/office/officeart/2005/8/layout/hierarchy1"/>
    <dgm:cxn modelId="{E07F2668-E1F9-489E-A619-EDA034B5D05C}" type="presParOf" srcId="{213444E2-E9A9-4769-8171-4C8D51BC64DF}" destId="{A66870AA-D514-43D4-BBC0-D5A92F20DF85}" srcOrd="0" destOrd="0" presId="urn:microsoft.com/office/officeart/2005/8/layout/hierarchy1"/>
    <dgm:cxn modelId="{1D83685D-A512-4AFE-B457-FFC396E2F17E}" type="presParOf" srcId="{A66870AA-D514-43D4-BBC0-D5A92F20DF85}" destId="{D0AB957D-04BA-4404-A75A-A9E66E7D870B}" srcOrd="0" destOrd="0" presId="urn:microsoft.com/office/officeart/2005/8/layout/hierarchy1"/>
    <dgm:cxn modelId="{916EA6B1-882A-41FB-AB5E-B3084A74AA9E}" type="presParOf" srcId="{A66870AA-D514-43D4-BBC0-D5A92F20DF85}" destId="{878F3B0D-AF56-4338-A572-A688B3A553E4}" srcOrd="1" destOrd="0" presId="urn:microsoft.com/office/officeart/2005/8/layout/hierarchy1"/>
    <dgm:cxn modelId="{2B6888C0-B187-424E-8D65-659DACC461AB}" type="presParOf" srcId="{213444E2-E9A9-4769-8171-4C8D51BC64DF}" destId="{7F5BD347-F213-4A94-8E4C-3350036B0E17}" srcOrd="1" destOrd="0" presId="urn:microsoft.com/office/officeart/2005/8/layout/hierarchy1"/>
    <dgm:cxn modelId="{7B498B7C-345B-4AF7-8F2A-A6FF54759014}" type="presParOf" srcId="{53A836F0-1E07-4608-ACA8-C0DEC6E250A7}" destId="{173C5927-CA4F-4A63-92FA-098490B16E7E}" srcOrd="1" destOrd="0" presId="urn:microsoft.com/office/officeart/2005/8/layout/hierarchy1"/>
    <dgm:cxn modelId="{9EAF0BA0-7FC9-48EA-87F0-AF40C4B87354}" type="presParOf" srcId="{173C5927-CA4F-4A63-92FA-098490B16E7E}" destId="{840F841A-D339-4FF5-8C52-AD2D2755675E}" srcOrd="0" destOrd="0" presId="urn:microsoft.com/office/officeart/2005/8/layout/hierarchy1"/>
    <dgm:cxn modelId="{60B8FB7C-2BC9-43A7-9536-C8F1993F7DC6}" type="presParOf" srcId="{840F841A-D339-4FF5-8C52-AD2D2755675E}" destId="{29489F1D-8A18-4D04-B177-6F54DDF58B7D}" srcOrd="0" destOrd="0" presId="urn:microsoft.com/office/officeart/2005/8/layout/hierarchy1"/>
    <dgm:cxn modelId="{1709B4A6-C9C0-4900-B0E3-E68F94F1590F}" type="presParOf" srcId="{840F841A-D339-4FF5-8C52-AD2D2755675E}" destId="{1F930439-9E59-44EA-9FB1-B16C8185FE3D}" srcOrd="1" destOrd="0" presId="urn:microsoft.com/office/officeart/2005/8/layout/hierarchy1"/>
    <dgm:cxn modelId="{FB92C769-99D8-425F-84AD-340C975EF929}" type="presParOf" srcId="{173C5927-CA4F-4A63-92FA-098490B16E7E}" destId="{038B36EE-4DC0-474C-8EA4-EB02B17F098D}" srcOrd="1" destOrd="0" presId="urn:microsoft.com/office/officeart/2005/8/layout/hierarchy1"/>
    <dgm:cxn modelId="{9BC661BA-B34B-4D76-BD5B-2D1E0B497E9A}" type="presParOf" srcId="{53A836F0-1E07-4608-ACA8-C0DEC6E250A7}" destId="{B1C44BD2-8686-4374-BF03-580FD6648EFF}" srcOrd="2" destOrd="0" presId="urn:microsoft.com/office/officeart/2005/8/layout/hierarchy1"/>
    <dgm:cxn modelId="{5BD89DD4-F017-4B41-8ABF-837F90171B4E}" type="presParOf" srcId="{B1C44BD2-8686-4374-BF03-580FD6648EFF}" destId="{D5D62FEC-320F-4A9B-9777-62DB33DE292E}" srcOrd="0" destOrd="0" presId="urn:microsoft.com/office/officeart/2005/8/layout/hierarchy1"/>
    <dgm:cxn modelId="{9146AC7E-1CB5-42FA-8E90-0BF851D99C7C}" type="presParOf" srcId="{D5D62FEC-320F-4A9B-9777-62DB33DE292E}" destId="{9BD68AFF-B724-4FCE-A45C-12B8CCEF4FFE}" srcOrd="0" destOrd="0" presId="urn:microsoft.com/office/officeart/2005/8/layout/hierarchy1"/>
    <dgm:cxn modelId="{A263207A-922D-46F3-9A93-67C9ABB52217}" type="presParOf" srcId="{D5D62FEC-320F-4A9B-9777-62DB33DE292E}" destId="{37B00273-6032-4779-A5D3-CF47BC096A24}" srcOrd="1" destOrd="0" presId="urn:microsoft.com/office/officeart/2005/8/layout/hierarchy1"/>
    <dgm:cxn modelId="{28935583-FBB4-4D2A-95EA-860AB1472FE6}" type="presParOf" srcId="{B1C44BD2-8686-4374-BF03-580FD6648EFF}" destId="{7D72A2C2-02DC-41C2-908B-63F684C22ACD}" srcOrd="1" destOrd="0" presId="urn:microsoft.com/office/officeart/2005/8/layout/hierarchy1"/>
    <dgm:cxn modelId="{FACE2E61-5603-4406-9AB8-FEDF4FCDF994}" type="presParOf" srcId="{53A836F0-1E07-4608-ACA8-C0DEC6E250A7}" destId="{0D543944-0B6F-4DF3-A3B0-FAA25DBF20E7}" srcOrd="3" destOrd="0" presId="urn:microsoft.com/office/officeart/2005/8/layout/hierarchy1"/>
    <dgm:cxn modelId="{4478A80E-74E8-45CA-B4A9-1B410C01AA71}" type="presParOf" srcId="{0D543944-0B6F-4DF3-A3B0-FAA25DBF20E7}" destId="{E0592EE1-F951-4648-A696-122599B96889}" srcOrd="0" destOrd="0" presId="urn:microsoft.com/office/officeart/2005/8/layout/hierarchy1"/>
    <dgm:cxn modelId="{E1301CE7-BD6D-440B-AD5C-391EF1B9122C}" type="presParOf" srcId="{E0592EE1-F951-4648-A696-122599B96889}" destId="{B63EE6C9-1944-4339-91CA-AABD6B2D36E9}" srcOrd="0" destOrd="0" presId="urn:microsoft.com/office/officeart/2005/8/layout/hierarchy1"/>
    <dgm:cxn modelId="{4B167555-817A-4878-93E0-0C22E49C73B6}" type="presParOf" srcId="{E0592EE1-F951-4648-A696-122599B96889}" destId="{C387E963-F3D3-4528-9006-1DD4FF769F5C}" srcOrd="1" destOrd="0" presId="urn:microsoft.com/office/officeart/2005/8/layout/hierarchy1"/>
    <dgm:cxn modelId="{61039B57-1A76-4A5E-8B20-C39E4A07AE80}" type="presParOf" srcId="{0D543944-0B6F-4DF3-A3B0-FAA25DBF20E7}" destId="{73F5E1D0-074F-4F1A-BBB1-A03468D10BA0}"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8B22B6B-B9BE-4D33-BD97-44D560D28DBC}" type="doc">
      <dgm:prSet loTypeId="urn:microsoft.com/office/officeart/2005/8/layout/hierarchy1" loCatId="hierarchy" qsTypeId="urn:microsoft.com/office/officeart/2005/8/quickstyle/simple4" qsCatId="simple" csTypeId="urn:microsoft.com/office/officeart/2005/8/colors/accent1_2" csCatId="accent1" phldr="1"/>
      <dgm:spPr/>
      <dgm:t>
        <a:bodyPr/>
        <a:lstStyle/>
        <a:p>
          <a:endParaRPr lang="en-US"/>
        </a:p>
      </dgm:t>
    </dgm:pt>
    <dgm:pt modelId="{FF43D092-07AB-4AED-AC90-21AF6601A052}">
      <dgm:prSet/>
      <dgm:spPr/>
      <dgm:t>
        <a:bodyPr/>
        <a:lstStyle/>
        <a:p>
          <a:r>
            <a:rPr lang="en-US" b="1" dirty="0"/>
            <a:t>Parents are  first responders</a:t>
          </a:r>
          <a:endParaRPr lang="en-US" dirty="0"/>
        </a:p>
      </dgm:t>
    </dgm:pt>
    <dgm:pt modelId="{5F53D36B-BD0C-43AE-842F-51697B9D9393}" type="parTrans" cxnId="{30AA3E88-D480-4C11-8D86-2069DEDA8F79}">
      <dgm:prSet/>
      <dgm:spPr/>
      <dgm:t>
        <a:bodyPr/>
        <a:lstStyle/>
        <a:p>
          <a:endParaRPr lang="en-US"/>
        </a:p>
      </dgm:t>
    </dgm:pt>
    <dgm:pt modelId="{9D7845FA-5BAD-45C4-8AD0-4FEA6D14BA75}" type="sibTrans" cxnId="{30AA3E88-D480-4C11-8D86-2069DEDA8F79}">
      <dgm:prSet/>
      <dgm:spPr/>
      <dgm:t>
        <a:bodyPr/>
        <a:lstStyle/>
        <a:p>
          <a:endParaRPr lang="en-US"/>
        </a:p>
      </dgm:t>
    </dgm:pt>
    <dgm:pt modelId="{9661233D-8A0A-4553-88FA-FCC9A958E23A}">
      <dgm:prSet/>
      <dgm:spPr/>
      <dgm:t>
        <a:bodyPr/>
        <a:lstStyle/>
        <a:p>
          <a:r>
            <a:rPr lang="en-US"/>
            <a:t>Be patient and stay confident</a:t>
          </a:r>
        </a:p>
      </dgm:t>
    </dgm:pt>
    <dgm:pt modelId="{FBDF3707-312E-436C-83E3-B6FBB7961D23}" type="parTrans" cxnId="{FFA62390-CFEE-44D5-990A-78746A4A51CC}">
      <dgm:prSet/>
      <dgm:spPr/>
      <dgm:t>
        <a:bodyPr/>
        <a:lstStyle/>
        <a:p>
          <a:endParaRPr lang="en-US"/>
        </a:p>
      </dgm:t>
    </dgm:pt>
    <dgm:pt modelId="{F3080DFD-3A0F-4200-BCC0-E8D97D0605A5}" type="sibTrans" cxnId="{FFA62390-CFEE-44D5-990A-78746A4A51CC}">
      <dgm:prSet/>
      <dgm:spPr/>
      <dgm:t>
        <a:bodyPr/>
        <a:lstStyle/>
        <a:p>
          <a:endParaRPr lang="en-US"/>
        </a:p>
      </dgm:t>
    </dgm:pt>
    <dgm:pt modelId="{A30AA0CD-26BD-444D-9519-F9D43ED05599}">
      <dgm:prSet/>
      <dgm:spPr/>
      <dgm:t>
        <a:bodyPr/>
        <a:lstStyle/>
        <a:p>
          <a:r>
            <a:rPr lang="en-US"/>
            <a:t>Build up relational capital</a:t>
          </a:r>
        </a:p>
      </dgm:t>
    </dgm:pt>
    <dgm:pt modelId="{3548E844-0396-4170-BFFA-50BDC0F64053}" type="parTrans" cxnId="{3DAB5230-2170-4130-B6EA-60FDEDA538BB}">
      <dgm:prSet/>
      <dgm:spPr/>
      <dgm:t>
        <a:bodyPr/>
        <a:lstStyle/>
        <a:p>
          <a:endParaRPr lang="en-US"/>
        </a:p>
      </dgm:t>
    </dgm:pt>
    <dgm:pt modelId="{E8B6EF96-841F-4219-9775-C155821DD559}" type="sibTrans" cxnId="{3DAB5230-2170-4130-B6EA-60FDEDA538BB}">
      <dgm:prSet/>
      <dgm:spPr/>
      <dgm:t>
        <a:bodyPr/>
        <a:lstStyle/>
        <a:p>
          <a:endParaRPr lang="en-US"/>
        </a:p>
      </dgm:t>
    </dgm:pt>
    <dgm:pt modelId="{75E3C83D-7110-4317-8CAB-4C088EF7C8D5}">
      <dgm:prSet/>
      <dgm:spPr/>
      <dgm:t>
        <a:bodyPr/>
        <a:lstStyle/>
        <a:p>
          <a:r>
            <a:rPr lang="en-US"/>
            <a:t>Manage reactions to anger</a:t>
          </a:r>
        </a:p>
      </dgm:t>
    </dgm:pt>
    <dgm:pt modelId="{8C0026CA-A262-4B90-A8EE-2E2F72EF5015}" type="parTrans" cxnId="{C10FA917-54CD-4D7F-B762-3B81E751AA69}">
      <dgm:prSet/>
      <dgm:spPr/>
      <dgm:t>
        <a:bodyPr/>
        <a:lstStyle/>
        <a:p>
          <a:endParaRPr lang="en-US"/>
        </a:p>
      </dgm:t>
    </dgm:pt>
    <dgm:pt modelId="{0DB82D85-A589-4DAF-A625-C3A9022AB79E}" type="sibTrans" cxnId="{C10FA917-54CD-4D7F-B762-3B81E751AA69}">
      <dgm:prSet/>
      <dgm:spPr/>
      <dgm:t>
        <a:bodyPr/>
        <a:lstStyle/>
        <a:p>
          <a:endParaRPr lang="en-US"/>
        </a:p>
      </dgm:t>
    </dgm:pt>
    <dgm:pt modelId="{15737047-78B7-407B-BC96-3AB59E20F05E}" type="pres">
      <dgm:prSet presAssocID="{D8B22B6B-B9BE-4D33-BD97-44D560D28DBC}" presName="hierChild1" presStyleCnt="0">
        <dgm:presLayoutVars>
          <dgm:chPref val="1"/>
          <dgm:dir/>
          <dgm:animOne val="branch"/>
          <dgm:animLvl val="lvl"/>
          <dgm:resizeHandles/>
        </dgm:presLayoutVars>
      </dgm:prSet>
      <dgm:spPr/>
      <dgm:t>
        <a:bodyPr/>
        <a:lstStyle/>
        <a:p>
          <a:endParaRPr lang="en-US"/>
        </a:p>
      </dgm:t>
    </dgm:pt>
    <dgm:pt modelId="{A8D837B7-58E5-4EF1-9CBC-86A782B09E51}" type="pres">
      <dgm:prSet presAssocID="{FF43D092-07AB-4AED-AC90-21AF6601A052}" presName="hierRoot1" presStyleCnt="0"/>
      <dgm:spPr/>
    </dgm:pt>
    <dgm:pt modelId="{DDF527B8-F8BF-42F7-97C2-A1E395C28FA7}" type="pres">
      <dgm:prSet presAssocID="{FF43D092-07AB-4AED-AC90-21AF6601A052}" presName="composite" presStyleCnt="0"/>
      <dgm:spPr/>
    </dgm:pt>
    <dgm:pt modelId="{D56D58BA-1C38-46C4-B1E0-F261D7B8B854}" type="pres">
      <dgm:prSet presAssocID="{FF43D092-07AB-4AED-AC90-21AF6601A052}" presName="background" presStyleLbl="node0" presStyleIdx="0" presStyleCnt="4"/>
      <dgm:spPr/>
    </dgm:pt>
    <dgm:pt modelId="{7DA03E0E-ABC7-48E8-A38F-A1B88DC28ACE}" type="pres">
      <dgm:prSet presAssocID="{FF43D092-07AB-4AED-AC90-21AF6601A052}" presName="text" presStyleLbl="fgAcc0" presStyleIdx="0" presStyleCnt="4">
        <dgm:presLayoutVars>
          <dgm:chPref val="3"/>
        </dgm:presLayoutVars>
      </dgm:prSet>
      <dgm:spPr/>
      <dgm:t>
        <a:bodyPr/>
        <a:lstStyle/>
        <a:p>
          <a:endParaRPr lang="en-US"/>
        </a:p>
      </dgm:t>
    </dgm:pt>
    <dgm:pt modelId="{1801688E-0060-4274-8193-825E41DBE6F9}" type="pres">
      <dgm:prSet presAssocID="{FF43D092-07AB-4AED-AC90-21AF6601A052}" presName="hierChild2" presStyleCnt="0"/>
      <dgm:spPr/>
    </dgm:pt>
    <dgm:pt modelId="{7ACF52E0-8EC6-4304-9178-2BAE9AC0AEFF}" type="pres">
      <dgm:prSet presAssocID="{9661233D-8A0A-4553-88FA-FCC9A958E23A}" presName="hierRoot1" presStyleCnt="0"/>
      <dgm:spPr/>
    </dgm:pt>
    <dgm:pt modelId="{D83761B2-D497-4CC1-BE22-D90372840500}" type="pres">
      <dgm:prSet presAssocID="{9661233D-8A0A-4553-88FA-FCC9A958E23A}" presName="composite" presStyleCnt="0"/>
      <dgm:spPr/>
    </dgm:pt>
    <dgm:pt modelId="{0925FE0C-6A98-4DE3-91EB-2AFE7F1E2AE5}" type="pres">
      <dgm:prSet presAssocID="{9661233D-8A0A-4553-88FA-FCC9A958E23A}" presName="background" presStyleLbl="node0" presStyleIdx="1" presStyleCnt="4"/>
      <dgm:spPr/>
    </dgm:pt>
    <dgm:pt modelId="{B7E92C3A-CE3F-4307-A1F9-47E949E94B9B}" type="pres">
      <dgm:prSet presAssocID="{9661233D-8A0A-4553-88FA-FCC9A958E23A}" presName="text" presStyleLbl="fgAcc0" presStyleIdx="1" presStyleCnt="4">
        <dgm:presLayoutVars>
          <dgm:chPref val="3"/>
        </dgm:presLayoutVars>
      </dgm:prSet>
      <dgm:spPr/>
      <dgm:t>
        <a:bodyPr/>
        <a:lstStyle/>
        <a:p>
          <a:endParaRPr lang="en-US"/>
        </a:p>
      </dgm:t>
    </dgm:pt>
    <dgm:pt modelId="{D158EE59-A0DB-4F6D-A7BA-31FB2B8DF95E}" type="pres">
      <dgm:prSet presAssocID="{9661233D-8A0A-4553-88FA-FCC9A958E23A}" presName="hierChild2" presStyleCnt="0"/>
      <dgm:spPr/>
    </dgm:pt>
    <dgm:pt modelId="{3644604B-E7A6-4930-BA10-79B71CCB4C99}" type="pres">
      <dgm:prSet presAssocID="{A30AA0CD-26BD-444D-9519-F9D43ED05599}" presName="hierRoot1" presStyleCnt="0"/>
      <dgm:spPr/>
    </dgm:pt>
    <dgm:pt modelId="{6841DF21-E5D3-45B4-AF39-196B5165CBC5}" type="pres">
      <dgm:prSet presAssocID="{A30AA0CD-26BD-444D-9519-F9D43ED05599}" presName="composite" presStyleCnt="0"/>
      <dgm:spPr/>
    </dgm:pt>
    <dgm:pt modelId="{F4375E27-6CC6-43E7-AAC2-69E28A3CDDAA}" type="pres">
      <dgm:prSet presAssocID="{A30AA0CD-26BD-444D-9519-F9D43ED05599}" presName="background" presStyleLbl="node0" presStyleIdx="2" presStyleCnt="4"/>
      <dgm:spPr/>
    </dgm:pt>
    <dgm:pt modelId="{3B0D4934-1D1B-474C-832B-F7A0D04BAFC8}" type="pres">
      <dgm:prSet presAssocID="{A30AA0CD-26BD-444D-9519-F9D43ED05599}" presName="text" presStyleLbl="fgAcc0" presStyleIdx="2" presStyleCnt="4">
        <dgm:presLayoutVars>
          <dgm:chPref val="3"/>
        </dgm:presLayoutVars>
      </dgm:prSet>
      <dgm:spPr/>
      <dgm:t>
        <a:bodyPr/>
        <a:lstStyle/>
        <a:p>
          <a:endParaRPr lang="en-US"/>
        </a:p>
      </dgm:t>
    </dgm:pt>
    <dgm:pt modelId="{7243EC5D-6876-4280-A569-6CF2E7E1BE64}" type="pres">
      <dgm:prSet presAssocID="{A30AA0CD-26BD-444D-9519-F9D43ED05599}" presName="hierChild2" presStyleCnt="0"/>
      <dgm:spPr/>
    </dgm:pt>
    <dgm:pt modelId="{10ED0665-85E4-42E9-8EE7-BE0CF67D12C6}" type="pres">
      <dgm:prSet presAssocID="{75E3C83D-7110-4317-8CAB-4C088EF7C8D5}" presName="hierRoot1" presStyleCnt="0"/>
      <dgm:spPr/>
    </dgm:pt>
    <dgm:pt modelId="{52659D7F-B00B-4482-BE70-7CA0B0024762}" type="pres">
      <dgm:prSet presAssocID="{75E3C83D-7110-4317-8CAB-4C088EF7C8D5}" presName="composite" presStyleCnt="0"/>
      <dgm:spPr/>
    </dgm:pt>
    <dgm:pt modelId="{FD501723-4F88-4502-9C73-D028687A5468}" type="pres">
      <dgm:prSet presAssocID="{75E3C83D-7110-4317-8CAB-4C088EF7C8D5}" presName="background" presStyleLbl="node0" presStyleIdx="3" presStyleCnt="4"/>
      <dgm:spPr/>
    </dgm:pt>
    <dgm:pt modelId="{00C37FF7-EA8B-450B-AF89-902519A44F82}" type="pres">
      <dgm:prSet presAssocID="{75E3C83D-7110-4317-8CAB-4C088EF7C8D5}" presName="text" presStyleLbl="fgAcc0" presStyleIdx="3" presStyleCnt="4">
        <dgm:presLayoutVars>
          <dgm:chPref val="3"/>
        </dgm:presLayoutVars>
      </dgm:prSet>
      <dgm:spPr/>
      <dgm:t>
        <a:bodyPr/>
        <a:lstStyle/>
        <a:p>
          <a:endParaRPr lang="en-US"/>
        </a:p>
      </dgm:t>
    </dgm:pt>
    <dgm:pt modelId="{E4222607-3C4A-401F-9711-65983051E64D}" type="pres">
      <dgm:prSet presAssocID="{75E3C83D-7110-4317-8CAB-4C088EF7C8D5}" presName="hierChild2" presStyleCnt="0"/>
      <dgm:spPr/>
    </dgm:pt>
  </dgm:ptLst>
  <dgm:cxnLst>
    <dgm:cxn modelId="{00DC3DEB-C0CB-4558-8490-95B3724AE5D8}" type="presOf" srcId="{FF43D092-07AB-4AED-AC90-21AF6601A052}" destId="{7DA03E0E-ABC7-48E8-A38F-A1B88DC28ACE}" srcOrd="0" destOrd="0" presId="urn:microsoft.com/office/officeart/2005/8/layout/hierarchy1"/>
    <dgm:cxn modelId="{30AA3E88-D480-4C11-8D86-2069DEDA8F79}" srcId="{D8B22B6B-B9BE-4D33-BD97-44D560D28DBC}" destId="{FF43D092-07AB-4AED-AC90-21AF6601A052}" srcOrd="0" destOrd="0" parTransId="{5F53D36B-BD0C-43AE-842F-51697B9D9393}" sibTransId="{9D7845FA-5BAD-45C4-8AD0-4FEA6D14BA75}"/>
    <dgm:cxn modelId="{C10FA917-54CD-4D7F-B762-3B81E751AA69}" srcId="{D8B22B6B-B9BE-4D33-BD97-44D560D28DBC}" destId="{75E3C83D-7110-4317-8CAB-4C088EF7C8D5}" srcOrd="3" destOrd="0" parTransId="{8C0026CA-A262-4B90-A8EE-2E2F72EF5015}" sibTransId="{0DB82D85-A589-4DAF-A625-C3A9022AB79E}"/>
    <dgm:cxn modelId="{7B8CAC67-D75B-47FE-83BA-0E7C53CAB33A}" type="presOf" srcId="{75E3C83D-7110-4317-8CAB-4C088EF7C8D5}" destId="{00C37FF7-EA8B-450B-AF89-902519A44F82}" srcOrd="0" destOrd="0" presId="urn:microsoft.com/office/officeart/2005/8/layout/hierarchy1"/>
    <dgm:cxn modelId="{FFA62390-CFEE-44D5-990A-78746A4A51CC}" srcId="{D8B22B6B-B9BE-4D33-BD97-44D560D28DBC}" destId="{9661233D-8A0A-4553-88FA-FCC9A958E23A}" srcOrd="1" destOrd="0" parTransId="{FBDF3707-312E-436C-83E3-B6FBB7961D23}" sibTransId="{F3080DFD-3A0F-4200-BCC0-E8D97D0605A5}"/>
    <dgm:cxn modelId="{C9885717-86A2-4511-94D1-CCEA63024B18}" type="presOf" srcId="{A30AA0CD-26BD-444D-9519-F9D43ED05599}" destId="{3B0D4934-1D1B-474C-832B-F7A0D04BAFC8}" srcOrd="0" destOrd="0" presId="urn:microsoft.com/office/officeart/2005/8/layout/hierarchy1"/>
    <dgm:cxn modelId="{526C41AE-FBF1-453F-8368-E45B02798AA8}" type="presOf" srcId="{9661233D-8A0A-4553-88FA-FCC9A958E23A}" destId="{B7E92C3A-CE3F-4307-A1F9-47E949E94B9B}" srcOrd="0" destOrd="0" presId="urn:microsoft.com/office/officeart/2005/8/layout/hierarchy1"/>
    <dgm:cxn modelId="{3DAB5230-2170-4130-B6EA-60FDEDA538BB}" srcId="{D8B22B6B-B9BE-4D33-BD97-44D560D28DBC}" destId="{A30AA0CD-26BD-444D-9519-F9D43ED05599}" srcOrd="2" destOrd="0" parTransId="{3548E844-0396-4170-BFFA-50BDC0F64053}" sibTransId="{E8B6EF96-841F-4219-9775-C155821DD559}"/>
    <dgm:cxn modelId="{DF89F683-052B-4006-B15D-E18156A210E7}" type="presOf" srcId="{D8B22B6B-B9BE-4D33-BD97-44D560D28DBC}" destId="{15737047-78B7-407B-BC96-3AB59E20F05E}" srcOrd="0" destOrd="0" presId="urn:microsoft.com/office/officeart/2005/8/layout/hierarchy1"/>
    <dgm:cxn modelId="{78E55F53-EFD5-4639-84AF-814343055903}" type="presParOf" srcId="{15737047-78B7-407B-BC96-3AB59E20F05E}" destId="{A8D837B7-58E5-4EF1-9CBC-86A782B09E51}" srcOrd="0" destOrd="0" presId="urn:microsoft.com/office/officeart/2005/8/layout/hierarchy1"/>
    <dgm:cxn modelId="{E0BB3B18-29BF-4B8D-81AE-D820C2F00451}" type="presParOf" srcId="{A8D837B7-58E5-4EF1-9CBC-86A782B09E51}" destId="{DDF527B8-F8BF-42F7-97C2-A1E395C28FA7}" srcOrd="0" destOrd="0" presId="urn:microsoft.com/office/officeart/2005/8/layout/hierarchy1"/>
    <dgm:cxn modelId="{89172935-89A6-4122-8A16-581FFD26AE99}" type="presParOf" srcId="{DDF527B8-F8BF-42F7-97C2-A1E395C28FA7}" destId="{D56D58BA-1C38-46C4-B1E0-F261D7B8B854}" srcOrd="0" destOrd="0" presId="urn:microsoft.com/office/officeart/2005/8/layout/hierarchy1"/>
    <dgm:cxn modelId="{97C88CC8-73F2-4A1D-8B3E-2B1575DCFBF6}" type="presParOf" srcId="{DDF527B8-F8BF-42F7-97C2-A1E395C28FA7}" destId="{7DA03E0E-ABC7-48E8-A38F-A1B88DC28ACE}" srcOrd="1" destOrd="0" presId="urn:microsoft.com/office/officeart/2005/8/layout/hierarchy1"/>
    <dgm:cxn modelId="{59421FD4-C12F-44C6-9B31-A1D3E57A7B05}" type="presParOf" srcId="{A8D837B7-58E5-4EF1-9CBC-86A782B09E51}" destId="{1801688E-0060-4274-8193-825E41DBE6F9}" srcOrd="1" destOrd="0" presId="urn:microsoft.com/office/officeart/2005/8/layout/hierarchy1"/>
    <dgm:cxn modelId="{C313D396-ED9E-437D-9670-44EC8EB07443}" type="presParOf" srcId="{15737047-78B7-407B-BC96-3AB59E20F05E}" destId="{7ACF52E0-8EC6-4304-9178-2BAE9AC0AEFF}" srcOrd="1" destOrd="0" presId="urn:microsoft.com/office/officeart/2005/8/layout/hierarchy1"/>
    <dgm:cxn modelId="{5BE96671-7724-4298-8268-DEDC20C1CBD8}" type="presParOf" srcId="{7ACF52E0-8EC6-4304-9178-2BAE9AC0AEFF}" destId="{D83761B2-D497-4CC1-BE22-D90372840500}" srcOrd="0" destOrd="0" presId="urn:microsoft.com/office/officeart/2005/8/layout/hierarchy1"/>
    <dgm:cxn modelId="{8932AC9C-1340-4A07-B87E-D159C441199F}" type="presParOf" srcId="{D83761B2-D497-4CC1-BE22-D90372840500}" destId="{0925FE0C-6A98-4DE3-91EB-2AFE7F1E2AE5}" srcOrd="0" destOrd="0" presId="urn:microsoft.com/office/officeart/2005/8/layout/hierarchy1"/>
    <dgm:cxn modelId="{0B92917B-735D-4808-ACE0-0B063EC0F300}" type="presParOf" srcId="{D83761B2-D497-4CC1-BE22-D90372840500}" destId="{B7E92C3A-CE3F-4307-A1F9-47E949E94B9B}" srcOrd="1" destOrd="0" presId="urn:microsoft.com/office/officeart/2005/8/layout/hierarchy1"/>
    <dgm:cxn modelId="{31CC8C27-DB47-48C6-8F3F-8A7B3DC4AA48}" type="presParOf" srcId="{7ACF52E0-8EC6-4304-9178-2BAE9AC0AEFF}" destId="{D158EE59-A0DB-4F6D-A7BA-31FB2B8DF95E}" srcOrd="1" destOrd="0" presId="urn:microsoft.com/office/officeart/2005/8/layout/hierarchy1"/>
    <dgm:cxn modelId="{3B31EFEF-1D8E-4223-96B1-8193D85CD0C9}" type="presParOf" srcId="{15737047-78B7-407B-BC96-3AB59E20F05E}" destId="{3644604B-E7A6-4930-BA10-79B71CCB4C99}" srcOrd="2" destOrd="0" presId="urn:microsoft.com/office/officeart/2005/8/layout/hierarchy1"/>
    <dgm:cxn modelId="{7F8FBAD4-3127-45B7-BD71-7B8FA181E633}" type="presParOf" srcId="{3644604B-E7A6-4930-BA10-79B71CCB4C99}" destId="{6841DF21-E5D3-45B4-AF39-196B5165CBC5}" srcOrd="0" destOrd="0" presId="urn:microsoft.com/office/officeart/2005/8/layout/hierarchy1"/>
    <dgm:cxn modelId="{C7F0BB45-371D-40A2-A136-6BFAEA429838}" type="presParOf" srcId="{6841DF21-E5D3-45B4-AF39-196B5165CBC5}" destId="{F4375E27-6CC6-43E7-AAC2-69E28A3CDDAA}" srcOrd="0" destOrd="0" presId="urn:microsoft.com/office/officeart/2005/8/layout/hierarchy1"/>
    <dgm:cxn modelId="{8FEAD202-AEA4-475A-BC66-47C46789A0DC}" type="presParOf" srcId="{6841DF21-E5D3-45B4-AF39-196B5165CBC5}" destId="{3B0D4934-1D1B-474C-832B-F7A0D04BAFC8}" srcOrd="1" destOrd="0" presId="urn:microsoft.com/office/officeart/2005/8/layout/hierarchy1"/>
    <dgm:cxn modelId="{70E66866-8B07-4112-972A-EC6465479BCD}" type="presParOf" srcId="{3644604B-E7A6-4930-BA10-79B71CCB4C99}" destId="{7243EC5D-6876-4280-A569-6CF2E7E1BE64}" srcOrd="1" destOrd="0" presId="urn:microsoft.com/office/officeart/2005/8/layout/hierarchy1"/>
    <dgm:cxn modelId="{1A385515-EF44-4EBE-90B8-AD48275595A7}" type="presParOf" srcId="{15737047-78B7-407B-BC96-3AB59E20F05E}" destId="{10ED0665-85E4-42E9-8EE7-BE0CF67D12C6}" srcOrd="3" destOrd="0" presId="urn:microsoft.com/office/officeart/2005/8/layout/hierarchy1"/>
    <dgm:cxn modelId="{4FE2992E-A16E-4D40-AC63-DF5D9157D6A4}" type="presParOf" srcId="{10ED0665-85E4-42E9-8EE7-BE0CF67D12C6}" destId="{52659D7F-B00B-4482-BE70-7CA0B0024762}" srcOrd="0" destOrd="0" presId="urn:microsoft.com/office/officeart/2005/8/layout/hierarchy1"/>
    <dgm:cxn modelId="{6C9C19F6-E93E-4CE2-B20A-CB47801A45F2}" type="presParOf" srcId="{52659D7F-B00B-4482-BE70-7CA0B0024762}" destId="{FD501723-4F88-4502-9C73-D028687A5468}" srcOrd="0" destOrd="0" presId="urn:microsoft.com/office/officeart/2005/8/layout/hierarchy1"/>
    <dgm:cxn modelId="{94FBDCC5-6DD5-4821-8B63-F85FD87E1828}" type="presParOf" srcId="{52659D7F-B00B-4482-BE70-7CA0B0024762}" destId="{00C37FF7-EA8B-450B-AF89-902519A44F82}" srcOrd="1" destOrd="0" presId="urn:microsoft.com/office/officeart/2005/8/layout/hierarchy1"/>
    <dgm:cxn modelId="{FBD07C40-AA73-4D00-A8BB-C0FA54802CFB}" type="presParOf" srcId="{10ED0665-85E4-42E9-8EE7-BE0CF67D12C6}" destId="{E4222607-3C4A-401F-9711-65983051E64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38CC0340-4817-4564-B03E-466B97975DD7}" type="doc">
      <dgm:prSet loTypeId="urn:microsoft.com/office/officeart/2005/8/layout/hierarchy1" loCatId="hierarchy" qsTypeId="urn:microsoft.com/office/officeart/2005/8/quickstyle/simple1" qsCatId="simple" csTypeId="urn:microsoft.com/office/officeart/2005/8/colors/accent3_2" csCatId="accent3"/>
      <dgm:spPr/>
      <dgm:t>
        <a:bodyPr/>
        <a:lstStyle/>
        <a:p>
          <a:endParaRPr lang="en-US"/>
        </a:p>
      </dgm:t>
    </dgm:pt>
    <dgm:pt modelId="{558859E3-5480-4E02-B300-17B835E63B57}">
      <dgm:prSet/>
      <dgm:spPr/>
      <dgm:t>
        <a:bodyPr/>
        <a:lstStyle/>
        <a:p>
          <a:r>
            <a:rPr lang="en-US" b="1"/>
            <a:t>2. Develop strong relationships with your son:</a:t>
          </a:r>
          <a:endParaRPr lang="en-US"/>
        </a:p>
      </dgm:t>
    </dgm:pt>
    <dgm:pt modelId="{CA6C5885-51D6-4EB3-972C-346E5DD7E190}" type="parTrans" cxnId="{9F9DBC88-65F5-471E-BA0D-0FF67527D7E1}">
      <dgm:prSet/>
      <dgm:spPr/>
      <dgm:t>
        <a:bodyPr/>
        <a:lstStyle/>
        <a:p>
          <a:endParaRPr lang="en-US"/>
        </a:p>
      </dgm:t>
    </dgm:pt>
    <dgm:pt modelId="{F5F24C7D-5020-4288-B12B-81D2A301BF9E}" type="sibTrans" cxnId="{9F9DBC88-65F5-471E-BA0D-0FF67527D7E1}">
      <dgm:prSet/>
      <dgm:spPr/>
      <dgm:t>
        <a:bodyPr/>
        <a:lstStyle/>
        <a:p>
          <a:endParaRPr lang="en-US"/>
        </a:p>
      </dgm:t>
    </dgm:pt>
    <dgm:pt modelId="{979A9EA2-2EEB-4747-A372-11D79FC287F2}">
      <dgm:prSet/>
      <dgm:spPr/>
      <dgm:t>
        <a:bodyPr/>
        <a:lstStyle/>
        <a:p>
          <a:r>
            <a:rPr lang="en-US" b="1"/>
            <a:t>There is great value in strong relationships between fathers and sons, however there is no evidence that only another man can support a boy to become a man himself. Therefore, moms play great role in boy’s social emotional development.</a:t>
          </a:r>
          <a:endParaRPr lang="en-US"/>
        </a:p>
      </dgm:t>
    </dgm:pt>
    <dgm:pt modelId="{CB7E9F1E-8A18-41A7-800F-F50C2A6D408B}" type="parTrans" cxnId="{547860B9-B705-4285-AB47-F41B308D3F70}">
      <dgm:prSet/>
      <dgm:spPr/>
      <dgm:t>
        <a:bodyPr/>
        <a:lstStyle/>
        <a:p>
          <a:endParaRPr lang="en-US"/>
        </a:p>
      </dgm:t>
    </dgm:pt>
    <dgm:pt modelId="{B3F3318B-1951-41B0-9CFA-6C8CD7D4F2D6}" type="sibTrans" cxnId="{547860B9-B705-4285-AB47-F41B308D3F70}">
      <dgm:prSet/>
      <dgm:spPr/>
      <dgm:t>
        <a:bodyPr/>
        <a:lstStyle/>
        <a:p>
          <a:endParaRPr lang="en-US"/>
        </a:p>
      </dgm:t>
    </dgm:pt>
    <dgm:pt modelId="{A9F20E11-4774-4031-9040-E72CC2B8D0B7}" type="pres">
      <dgm:prSet presAssocID="{38CC0340-4817-4564-B03E-466B97975DD7}" presName="hierChild1" presStyleCnt="0">
        <dgm:presLayoutVars>
          <dgm:chPref val="1"/>
          <dgm:dir/>
          <dgm:animOne val="branch"/>
          <dgm:animLvl val="lvl"/>
          <dgm:resizeHandles/>
        </dgm:presLayoutVars>
      </dgm:prSet>
      <dgm:spPr/>
      <dgm:t>
        <a:bodyPr/>
        <a:lstStyle/>
        <a:p>
          <a:endParaRPr lang="en-US"/>
        </a:p>
      </dgm:t>
    </dgm:pt>
    <dgm:pt modelId="{4C98D804-13FE-4C58-B1B4-F4CBF87FA2F4}" type="pres">
      <dgm:prSet presAssocID="{558859E3-5480-4E02-B300-17B835E63B57}" presName="hierRoot1" presStyleCnt="0"/>
      <dgm:spPr/>
    </dgm:pt>
    <dgm:pt modelId="{A332B493-E196-4D89-929D-C2819FD97422}" type="pres">
      <dgm:prSet presAssocID="{558859E3-5480-4E02-B300-17B835E63B57}" presName="composite" presStyleCnt="0"/>
      <dgm:spPr/>
    </dgm:pt>
    <dgm:pt modelId="{51017536-B4F8-4645-98A5-E956630CCE1E}" type="pres">
      <dgm:prSet presAssocID="{558859E3-5480-4E02-B300-17B835E63B57}" presName="background" presStyleLbl="node0" presStyleIdx="0" presStyleCnt="2"/>
      <dgm:spPr/>
    </dgm:pt>
    <dgm:pt modelId="{3E38D95C-105F-45C6-91D7-CE5EADAA195F}" type="pres">
      <dgm:prSet presAssocID="{558859E3-5480-4E02-B300-17B835E63B57}" presName="text" presStyleLbl="fgAcc0" presStyleIdx="0" presStyleCnt="2">
        <dgm:presLayoutVars>
          <dgm:chPref val="3"/>
        </dgm:presLayoutVars>
      </dgm:prSet>
      <dgm:spPr/>
      <dgm:t>
        <a:bodyPr/>
        <a:lstStyle/>
        <a:p>
          <a:endParaRPr lang="en-US"/>
        </a:p>
      </dgm:t>
    </dgm:pt>
    <dgm:pt modelId="{F4E2900C-D46F-4A2F-9392-6CD806507933}" type="pres">
      <dgm:prSet presAssocID="{558859E3-5480-4E02-B300-17B835E63B57}" presName="hierChild2" presStyleCnt="0"/>
      <dgm:spPr/>
    </dgm:pt>
    <dgm:pt modelId="{9588423B-B0C1-4F81-B266-2D71474E2B06}" type="pres">
      <dgm:prSet presAssocID="{979A9EA2-2EEB-4747-A372-11D79FC287F2}" presName="hierRoot1" presStyleCnt="0"/>
      <dgm:spPr/>
    </dgm:pt>
    <dgm:pt modelId="{1F4A1179-0F7A-4D42-BDF5-4F379B3BE569}" type="pres">
      <dgm:prSet presAssocID="{979A9EA2-2EEB-4747-A372-11D79FC287F2}" presName="composite" presStyleCnt="0"/>
      <dgm:spPr/>
    </dgm:pt>
    <dgm:pt modelId="{5DE68D50-6181-41B2-AC83-16324F06C385}" type="pres">
      <dgm:prSet presAssocID="{979A9EA2-2EEB-4747-A372-11D79FC287F2}" presName="background" presStyleLbl="node0" presStyleIdx="1" presStyleCnt="2"/>
      <dgm:spPr/>
    </dgm:pt>
    <dgm:pt modelId="{D9A2A1D6-F999-4CB2-8F00-4249D0FF456F}" type="pres">
      <dgm:prSet presAssocID="{979A9EA2-2EEB-4747-A372-11D79FC287F2}" presName="text" presStyleLbl="fgAcc0" presStyleIdx="1" presStyleCnt="2">
        <dgm:presLayoutVars>
          <dgm:chPref val="3"/>
        </dgm:presLayoutVars>
      </dgm:prSet>
      <dgm:spPr/>
      <dgm:t>
        <a:bodyPr/>
        <a:lstStyle/>
        <a:p>
          <a:endParaRPr lang="en-US"/>
        </a:p>
      </dgm:t>
    </dgm:pt>
    <dgm:pt modelId="{FEF14059-3973-4FE9-937D-DE1587C0316E}" type="pres">
      <dgm:prSet presAssocID="{979A9EA2-2EEB-4747-A372-11D79FC287F2}" presName="hierChild2" presStyleCnt="0"/>
      <dgm:spPr/>
    </dgm:pt>
  </dgm:ptLst>
  <dgm:cxnLst>
    <dgm:cxn modelId="{07F2A352-08AF-4EB2-A1B4-B8AD464CA1F4}" type="presOf" srcId="{979A9EA2-2EEB-4747-A372-11D79FC287F2}" destId="{D9A2A1D6-F999-4CB2-8F00-4249D0FF456F}" srcOrd="0" destOrd="0" presId="urn:microsoft.com/office/officeart/2005/8/layout/hierarchy1"/>
    <dgm:cxn modelId="{547860B9-B705-4285-AB47-F41B308D3F70}" srcId="{38CC0340-4817-4564-B03E-466B97975DD7}" destId="{979A9EA2-2EEB-4747-A372-11D79FC287F2}" srcOrd="1" destOrd="0" parTransId="{CB7E9F1E-8A18-41A7-800F-F50C2A6D408B}" sibTransId="{B3F3318B-1951-41B0-9CFA-6C8CD7D4F2D6}"/>
    <dgm:cxn modelId="{649DC092-E37D-4914-AB83-833C4F0A1674}" type="presOf" srcId="{38CC0340-4817-4564-B03E-466B97975DD7}" destId="{A9F20E11-4774-4031-9040-E72CC2B8D0B7}" srcOrd="0" destOrd="0" presId="urn:microsoft.com/office/officeart/2005/8/layout/hierarchy1"/>
    <dgm:cxn modelId="{9F9DBC88-65F5-471E-BA0D-0FF67527D7E1}" srcId="{38CC0340-4817-4564-B03E-466B97975DD7}" destId="{558859E3-5480-4E02-B300-17B835E63B57}" srcOrd="0" destOrd="0" parTransId="{CA6C5885-51D6-4EB3-972C-346E5DD7E190}" sibTransId="{F5F24C7D-5020-4288-B12B-81D2A301BF9E}"/>
    <dgm:cxn modelId="{1C8EC2F8-0DF4-4521-AF30-1ACB9DCED0BD}" type="presOf" srcId="{558859E3-5480-4E02-B300-17B835E63B57}" destId="{3E38D95C-105F-45C6-91D7-CE5EADAA195F}" srcOrd="0" destOrd="0" presId="urn:microsoft.com/office/officeart/2005/8/layout/hierarchy1"/>
    <dgm:cxn modelId="{2E3B438C-E4FC-484F-88D6-4730E6B24374}" type="presParOf" srcId="{A9F20E11-4774-4031-9040-E72CC2B8D0B7}" destId="{4C98D804-13FE-4C58-B1B4-F4CBF87FA2F4}" srcOrd="0" destOrd="0" presId="urn:microsoft.com/office/officeart/2005/8/layout/hierarchy1"/>
    <dgm:cxn modelId="{755AB575-5D4B-4413-9085-715B0C735F98}" type="presParOf" srcId="{4C98D804-13FE-4C58-B1B4-F4CBF87FA2F4}" destId="{A332B493-E196-4D89-929D-C2819FD97422}" srcOrd="0" destOrd="0" presId="urn:microsoft.com/office/officeart/2005/8/layout/hierarchy1"/>
    <dgm:cxn modelId="{6A74AE90-F12F-4B99-83F5-96AAD6621923}" type="presParOf" srcId="{A332B493-E196-4D89-929D-C2819FD97422}" destId="{51017536-B4F8-4645-98A5-E956630CCE1E}" srcOrd="0" destOrd="0" presId="urn:microsoft.com/office/officeart/2005/8/layout/hierarchy1"/>
    <dgm:cxn modelId="{EA688CFE-5DF1-4531-A979-E711F4EDE141}" type="presParOf" srcId="{A332B493-E196-4D89-929D-C2819FD97422}" destId="{3E38D95C-105F-45C6-91D7-CE5EADAA195F}" srcOrd="1" destOrd="0" presId="urn:microsoft.com/office/officeart/2005/8/layout/hierarchy1"/>
    <dgm:cxn modelId="{A38BC8ED-9919-4711-907B-55633F849394}" type="presParOf" srcId="{4C98D804-13FE-4C58-B1B4-F4CBF87FA2F4}" destId="{F4E2900C-D46F-4A2F-9392-6CD806507933}" srcOrd="1" destOrd="0" presId="urn:microsoft.com/office/officeart/2005/8/layout/hierarchy1"/>
    <dgm:cxn modelId="{E6224CC5-97F8-4E5F-A6FF-09C71670EEEC}" type="presParOf" srcId="{A9F20E11-4774-4031-9040-E72CC2B8D0B7}" destId="{9588423B-B0C1-4F81-B266-2D71474E2B06}" srcOrd="1" destOrd="0" presId="urn:microsoft.com/office/officeart/2005/8/layout/hierarchy1"/>
    <dgm:cxn modelId="{26927D2F-9C81-44CB-8775-39BD4ED5B726}" type="presParOf" srcId="{9588423B-B0C1-4F81-B266-2D71474E2B06}" destId="{1F4A1179-0F7A-4D42-BDF5-4F379B3BE569}" srcOrd="0" destOrd="0" presId="urn:microsoft.com/office/officeart/2005/8/layout/hierarchy1"/>
    <dgm:cxn modelId="{19FC9795-E72F-4EA7-B429-12CDB7A4E3F2}" type="presParOf" srcId="{1F4A1179-0F7A-4D42-BDF5-4F379B3BE569}" destId="{5DE68D50-6181-41B2-AC83-16324F06C385}" srcOrd="0" destOrd="0" presId="urn:microsoft.com/office/officeart/2005/8/layout/hierarchy1"/>
    <dgm:cxn modelId="{EE65CBCF-1940-4159-BF9C-ED8E79F89313}" type="presParOf" srcId="{1F4A1179-0F7A-4D42-BDF5-4F379B3BE569}" destId="{D9A2A1D6-F999-4CB2-8F00-4249D0FF456F}" srcOrd="1" destOrd="0" presId="urn:microsoft.com/office/officeart/2005/8/layout/hierarchy1"/>
    <dgm:cxn modelId="{562A04B6-0401-49FE-A3FD-41347FC2E12B}" type="presParOf" srcId="{9588423B-B0C1-4F81-B266-2D71474E2B06}" destId="{FEF14059-3973-4FE9-937D-DE1587C0316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40964DF-C414-496C-906C-3C28DCC7275C}">
      <dsp:nvSpPr>
        <dsp:cNvPr id="0" name=""/>
        <dsp:cNvSpPr/>
      </dsp:nvSpPr>
      <dsp:spPr>
        <a:xfrm>
          <a:off x="1733992" y="1897"/>
          <a:ext cx="3361765" cy="2134721"/>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CD24DB6-465E-4BF9-A2C1-3FE1E7DFDA0D}">
      <dsp:nvSpPr>
        <dsp:cNvPr id="0" name=""/>
        <dsp:cNvSpPr/>
      </dsp:nvSpPr>
      <dsp:spPr>
        <a:xfrm>
          <a:off x="2107522" y="356750"/>
          <a:ext cx="3361765" cy="213472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b="1" kern="1200"/>
            <a:t>Presenter: Dr. Esther Barkat,  </a:t>
          </a:r>
        </a:p>
        <a:p>
          <a:pPr lvl="0" algn="ctr" defTabSz="1155700">
            <a:lnSpc>
              <a:spcPct val="90000"/>
            </a:lnSpc>
            <a:spcBef>
              <a:spcPct val="0"/>
            </a:spcBef>
            <a:spcAft>
              <a:spcPct val="35000"/>
            </a:spcAft>
          </a:pPr>
          <a:r>
            <a:rPr lang="en-US" sz="2600" b="1" kern="1200"/>
            <a:t>School Psychologist  TJHSST	</a:t>
          </a:r>
          <a:endParaRPr lang="en-US" sz="2600" kern="1200"/>
        </a:p>
      </dsp:txBody>
      <dsp:txXfrm>
        <a:off x="2170046" y="419274"/>
        <a:ext cx="3236717" cy="200967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AB957D-04BA-4404-A75A-A9E66E7D870B}">
      <dsp:nvSpPr>
        <dsp:cNvPr id="0" name=""/>
        <dsp:cNvSpPr/>
      </dsp:nvSpPr>
      <dsp:spPr>
        <a:xfrm>
          <a:off x="1456" y="1482269"/>
          <a:ext cx="1039958" cy="66037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78F3B0D-AF56-4338-A572-A688B3A553E4}">
      <dsp:nvSpPr>
        <dsp:cNvPr id="0" name=""/>
        <dsp:cNvSpPr/>
      </dsp:nvSpPr>
      <dsp:spPr>
        <a:xfrm>
          <a:off x="117007" y="1592042"/>
          <a:ext cx="1039958" cy="6603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a:t>Anger is the only permissible way for boys to show emotions.</a:t>
          </a:r>
          <a:endParaRPr lang="en-US" sz="900" kern="1200"/>
        </a:p>
      </dsp:txBody>
      <dsp:txXfrm>
        <a:off x="136349" y="1611384"/>
        <a:ext cx="1001274" cy="621689"/>
      </dsp:txXfrm>
    </dsp:sp>
    <dsp:sp modelId="{29489F1D-8A18-4D04-B177-6F54DDF58B7D}">
      <dsp:nvSpPr>
        <dsp:cNvPr id="0" name=""/>
        <dsp:cNvSpPr/>
      </dsp:nvSpPr>
      <dsp:spPr>
        <a:xfrm>
          <a:off x="1272516" y="1482269"/>
          <a:ext cx="1039958" cy="66037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1F930439-9E59-44EA-9FB1-B16C8185FE3D}">
      <dsp:nvSpPr>
        <dsp:cNvPr id="0" name=""/>
        <dsp:cNvSpPr/>
      </dsp:nvSpPr>
      <dsp:spPr>
        <a:xfrm>
          <a:off x="1388067" y="1592042"/>
          <a:ext cx="1039958" cy="6603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a:t>Anger is reaction of fear.</a:t>
          </a:r>
          <a:endParaRPr lang="en-US" sz="900" kern="1200"/>
        </a:p>
      </dsp:txBody>
      <dsp:txXfrm>
        <a:off x="1407409" y="1611384"/>
        <a:ext cx="1001274" cy="621689"/>
      </dsp:txXfrm>
    </dsp:sp>
    <dsp:sp modelId="{9BD68AFF-B724-4FCE-A45C-12B8CCEF4FFE}">
      <dsp:nvSpPr>
        <dsp:cNvPr id="0" name=""/>
        <dsp:cNvSpPr/>
      </dsp:nvSpPr>
      <dsp:spPr>
        <a:xfrm>
          <a:off x="2543576" y="1482269"/>
          <a:ext cx="1039958" cy="66037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7B00273-6032-4779-A5D3-CF47BC096A24}">
      <dsp:nvSpPr>
        <dsp:cNvPr id="0" name=""/>
        <dsp:cNvSpPr/>
      </dsp:nvSpPr>
      <dsp:spPr>
        <a:xfrm>
          <a:off x="2659127" y="1592042"/>
          <a:ext cx="1039958" cy="6603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a:t>Sometimes anger is result of entitlement. </a:t>
          </a:r>
          <a:endParaRPr lang="en-US" sz="900" kern="1200"/>
        </a:p>
      </dsp:txBody>
      <dsp:txXfrm>
        <a:off x="2678469" y="1611384"/>
        <a:ext cx="1001274" cy="621689"/>
      </dsp:txXfrm>
    </dsp:sp>
    <dsp:sp modelId="{B63EE6C9-1944-4339-91CA-AABD6B2D36E9}">
      <dsp:nvSpPr>
        <dsp:cNvPr id="0" name=""/>
        <dsp:cNvSpPr/>
      </dsp:nvSpPr>
      <dsp:spPr>
        <a:xfrm>
          <a:off x="3814637" y="1482269"/>
          <a:ext cx="1039958" cy="660373"/>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C387E963-F3D3-4528-9006-1DD4FF769F5C}">
      <dsp:nvSpPr>
        <dsp:cNvPr id="0" name=""/>
        <dsp:cNvSpPr/>
      </dsp:nvSpPr>
      <dsp:spPr>
        <a:xfrm>
          <a:off x="3930188" y="1592042"/>
          <a:ext cx="1039958" cy="660373"/>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en-US" sz="900" b="1" kern="1200"/>
            <a:t>Anger and misbehavior are linked.</a:t>
          </a:r>
          <a:endParaRPr lang="en-US" sz="900" kern="1200"/>
        </a:p>
      </dsp:txBody>
      <dsp:txXfrm>
        <a:off x="3949530" y="1611384"/>
        <a:ext cx="1001274" cy="62168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6D58BA-1C38-46C4-B1E0-F261D7B8B854}">
      <dsp:nvSpPr>
        <dsp:cNvPr id="0" name=""/>
        <dsp:cNvSpPr/>
      </dsp:nvSpPr>
      <dsp:spPr>
        <a:xfrm>
          <a:off x="2110" y="688757"/>
          <a:ext cx="1506780" cy="95680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7DA03E0E-ABC7-48E8-A38F-A1B88DC28ACE}">
      <dsp:nvSpPr>
        <dsp:cNvPr id="0" name=""/>
        <dsp:cNvSpPr/>
      </dsp:nvSpPr>
      <dsp:spPr>
        <a:xfrm>
          <a:off x="169530" y="847806"/>
          <a:ext cx="1506780" cy="95680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b="1" kern="1200" dirty="0"/>
            <a:t>Parents are  first responders</a:t>
          </a:r>
          <a:endParaRPr lang="en-US" sz="1800" kern="1200" dirty="0"/>
        </a:p>
      </dsp:txBody>
      <dsp:txXfrm>
        <a:off x="197554" y="875830"/>
        <a:ext cx="1450732" cy="900757"/>
      </dsp:txXfrm>
    </dsp:sp>
    <dsp:sp modelId="{0925FE0C-6A98-4DE3-91EB-2AFE7F1E2AE5}">
      <dsp:nvSpPr>
        <dsp:cNvPr id="0" name=""/>
        <dsp:cNvSpPr/>
      </dsp:nvSpPr>
      <dsp:spPr>
        <a:xfrm>
          <a:off x="1843730" y="688757"/>
          <a:ext cx="1506780" cy="95680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B7E92C3A-CE3F-4307-A1F9-47E949E94B9B}">
      <dsp:nvSpPr>
        <dsp:cNvPr id="0" name=""/>
        <dsp:cNvSpPr/>
      </dsp:nvSpPr>
      <dsp:spPr>
        <a:xfrm>
          <a:off x="2011150" y="847806"/>
          <a:ext cx="1506780" cy="95680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Be patient and stay confident</a:t>
          </a:r>
        </a:p>
      </dsp:txBody>
      <dsp:txXfrm>
        <a:off x="2039174" y="875830"/>
        <a:ext cx="1450732" cy="900757"/>
      </dsp:txXfrm>
    </dsp:sp>
    <dsp:sp modelId="{F4375E27-6CC6-43E7-AAC2-69E28A3CDDAA}">
      <dsp:nvSpPr>
        <dsp:cNvPr id="0" name=""/>
        <dsp:cNvSpPr/>
      </dsp:nvSpPr>
      <dsp:spPr>
        <a:xfrm>
          <a:off x="3685350" y="688757"/>
          <a:ext cx="1506780" cy="95680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3B0D4934-1D1B-474C-832B-F7A0D04BAFC8}">
      <dsp:nvSpPr>
        <dsp:cNvPr id="0" name=""/>
        <dsp:cNvSpPr/>
      </dsp:nvSpPr>
      <dsp:spPr>
        <a:xfrm>
          <a:off x="3852770" y="847806"/>
          <a:ext cx="1506780" cy="95680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Build up relational capital</a:t>
          </a:r>
        </a:p>
      </dsp:txBody>
      <dsp:txXfrm>
        <a:off x="3880794" y="875830"/>
        <a:ext cx="1450732" cy="900757"/>
      </dsp:txXfrm>
    </dsp:sp>
    <dsp:sp modelId="{FD501723-4F88-4502-9C73-D028687A5468}">
      <dsp:nvSpPr>
        <dsp:cNvPr id="0" name=""/>
        <dsp:cNvSpPr/>
      </dsp:nvSpPr>
      <dsp:spPr>
        <a:xfrm>
          <a:off x="5526970" y="688757"/>
          <a:ext cx="1506780" cy="956805"/>
        </a:xfrm>
        <a:prstGeom prst="roundRect">
          <a:avLst>
            <a:gd name="adj" fmla="val 10000"/>
          </a:avLst>
        </a:prstGeom>
        <a:gradFill rotWithShape="0">
          <a:gsLst>
            <a:gs pos="0">
              <a:schemeClr val="accent1">
                <a:hueOff val="0"/>
                <a:satOff val="0"/>
                <a:lumOff val="0"/>
                <a:alphaOff val="0"/>
                <a:tint val="98000"/>
                <a:satMod val="110000"/>
                <a:lumMod val="104000"/>
              </a:schemeClr>
            </a:gs>
            <a:gs pos="69000">
              <a:schemeClr val="accent1">
                <a:hueOff val="0"/>
                <a:satOff val="0"/>
                <a:lumOff val="0"/>
                <a:alphaOff val="0"/>
                <a:shade val="88000"/>
                <a:satMod val="130000"/>
                <a:lumMod val="92000"/>
              </a:schemeClr>
            </a:gs>
            <a:gs pos="100000">
              <a:schemeClr val="accent1">
                <a:hueOff val="0"/>
                <a:satOff val="0"/>
                <a:lumOff val="0"/>
                <a:alphaOff val="0"/>
                <a:shade val="78000"/>
                <a:satMod val="130000"/>
                <a:lumMod val="92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00C37FF7-EA8B-450B-AF89-902519A44F82}">
      <dsp:nvSpPr>
        <dsp:cNvPr id="0" name=""/>
        <dsp:cNvSpPr/>
      </dsp:nvSpPr>
      <dsp:spPr>
        <a:xfrm>
          <a:off x="5694390" y="847806"/>
          <a:ext cx="1506780" cy="956805"/>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US" sz="1800" kern="1200"/>
            <a:t>Manage reactions to anger</a:t>
          </a:r>
        </a:p>
      </dsp:txBody>
      <dsp:txXfrm>
        <a:off x="5722414" y="875830"/>
        <a:ext cx="1450732" cy="9007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17536-B4F8-4645-98A5-E956630CCE1E}">
      <dsp:nvSpPr>
        <dsp:cNvPr id="0" name=""/>
        <dsp:cNvSpPr/>
      </dsp:nvSpPr>
      <dsp:spPr>
        <a:xfrm>
          <a:off x="879" y="151919"/>
          <a:ext cx="3086026" cy="195962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E38D95C-105F-45C6-91D7-CE5EADAA195F}">
      <dsp:nvSpPr>
        <dsp:cNvPr id="0" name=""/>
        <dsp:cNvSpPr/>
      </dsp:nvSpPr>
      <dsp:spPr>
        <a:xfrm>
          <a:off x="343771" y="477666"/>
          <a:ext cx="3086026" cy="1959627"/>
        </a:xfrm>
        <a:prstGeom prst="roundRect">
          <a:avLst>
            <a:gd name="adj" fmla="val 10000"/>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t>2. Develop strong relationships with your son:</a:t>
          </a:r>
          <a:endParaRPr lang="en-US" sz="1500" kern="1200"/>
        </a:p>
      </dsp:txBody>
      <dsp:txXfrm>
        <a:off x="401167" y="535062"/>
        <a:ext cx="2971234" cy="1844835"/>
      </dsp:txXfrm>
    </dsp:sp>
    <dsp:sp modelId="{5DE68D50-6181-41B2-AC83-16324F06C385}">
      <dsp:nvSpPr>
        <dsp:cNvPr id="0" name=""/>
        <dsp:cNvSpPr/>
      </dsp:nvSpPr>
      <dsp:spPr>
        <a:xfrm>
          <a:off x="3772689" y="151919"/>
          <a:ext cx="3086026" cy="1959627"/>
        </a:xfrm>
        <a:prstGeom prst="roundRect">
          <a:avLst>
            <a:gd name="adj" fmla="val 10000"/>
          </a:avLst>
        </a:prstGeom>
        <a:solidFill>
          <a:schemeClr val="accent3">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A2A1D6-F999-4CB2-8F00-4249D0FF456F}">
      <dsp:nvSpPr>
        <dsp:cNvPr id="0" name=""/>
        <dsp:cNvSpPr/>
      </dsp:nvSpPr>
      <dsp:spPr>
        <a:xfrm>
          <a:off x="4115581" y="477666"/>
          <a:ext cx="3086026" cy="1959627"/>
        </a:xfrm>
        <a:prstGeom prst="roundRect">
          <a:avLst>
            <a:gd name="adj" fmla="val 10000"/>
          </a:avLst>
        </a:prstGeom>
        <a:solidFill>
          <a:schemeClr val="lt1">
            <a:alpha val="90000"/>
            <a:hueOff val="0"/>
            <a:satOff val="0"/>
            <a:lumOff val="0"/>
            <a:alphaOff val="0"/>
          </a:schemeClr>
        </a:solidFill>
        <a:ln w="15875"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b="1" kern="1200"/>
            <a:t>There is great value in strong relationships between fathers and sons, however there is no evidence that only another man can support a boy to become a man himself. Therefore, moms play great role in boy’s social emotional development.</a:t>
          </a:r>
          <a:endParaRPr lang="en-US" sz="1500" kern="1200"/>
        </a:p>
      </dsp:txBody>
      <dsp:txXfrm>
        <a:off x="4172977" y="535062"/>
        <a:ext cx="2971234" cy="18448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25438" y="698500"/>
            <a:ext cx="6207125" cy="34925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424085"/>
            <a:ext cx="5486400" cy="4191238"/>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810826920"/>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25438" y="698500"/>
            <a:ext cx="6207125" cy="34925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424085"/>
            <a:ext cx="5486400" cy="4191238"/>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22881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93096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813335" y="601724"/>
            <a:ext cx="6477805" cy="1906073"/>
          </a:xfrm>
        </p:spPr>
        <p:txBody>
          <a:bodyPr bIns="0" anchor="b">
            <a:normAutofit/>
          </a:bodyPr>
          <a:lstStyle>
            <a:lvl1pPr algn="l">
              <a:defRPr sz="4950"/>
            </a:lvl1pPr>
          </a:lstStyle>
          <a:p>
            <a:r>
              <a:rPr lang="en-US"/>
              <a:t>Click to edit Master title style</a:t>
            </a:r>
            <a:endParaRPr lang="en-US" dirty="0"/>
          </a:p>
        </p:txBody>
      </p:sp>
      <p:sp>
        <p:nvSpPr>
          <p:cNvPr id="3" name="Subtitle 2"/>
          <p:cNvSpPr>
            <a:spLocks noGrp="1"/>
          </p:cNvSpPr>
          <p:nvPr>
            <p:ph type="subTitle" idx="1"/>
          </p:nvPr>
        </p:nvSpPr>
        <p:spPr>
          <a:xfrm>
            <a:off x="1813335" y="2648403"/>
            <a:ext cx="6477804" cy="733216"/>
          </a:xfrm>
        </p:spPr>
        <p:txBody>
          <a:bodyPr tIns="91440" bIns="91440">
            <a:normAutofit/>
          </a:bodyPr>
          <a:lstStyle>
            <a:lvl1pPr marL="0" indent="0" algn="l">
              <a:buNone/>
              <a:defRPr sz="1350" b="0" cap="all" baseline="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a:xfrm>
            <a:off x="1812376" y="246981"/>
            <a:ext cx="3730436" cy="231901"/>
          </a:xfrm>
        </p:spPr>
        <p:txBody>
          <a:bodyPr/>
          <a:lstStyle/>
          <a:p>
            <a:endParaRPr lang="en-US"/>
          </a:p>
        </p:txBody>
      </p:sp>
      <p:sp>
        <p:nvSpPr>
          <p:cNvPr id="6" name="Slide Number Placeholder 5"/>
          <p:cNvSpPr>
            <a:spLocks noGrp="1"/>
          </p:cNvSpPr>
          <p:nvPr>
            <p:ph type="sldNum" sz="quarter" idx="12"/>
          </p:nvPr>
        </p:nvSpPr>
        <p:spPr>
          <a:xfrm>
            <a:off x="1078249" y="599230"/>
            <a:ext cx="608264" cy="377684"/>
          </a:xfrm>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1813335" y="2646407"/>
            <a:ext cx="6477804"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024001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6" name="Straight Connector 25"/>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8239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9333" y="599230"/>
            <a:ext cx="1211807" cy="3494917"/>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83504" y="599230"/>
            <a:ext cx="5871623" cy="34949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7079333" y="599230"/>
            <a:ext cx="0" cy="3494917"/>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32280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3" name="Straight Connector 32"/>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9199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90679" y="1317097"/>
            <a:ext cx="6482366" cy="1415963"/>
          </a:xfrm>
        </p:spPr>
        <p:txBody>
          <a:bodyPr anchor="b">
            <a:normAutofit/>
          </a:bodyPr>
          <a:lstStyle>
            <a:lvl1pPr algn="l">
              <a:defRPr sz="2700"/>
            </a:lvl1pPr>
          </a:lstStyle>
          <a:p>
            <a:r>
              <a:rPr lang="en-US"/>
              <a:t>Click to edit Master title style</a:t>
            </a:r>
            <a:endParaRPr lang="en-US" dirty="0"/>
          </a:p>
        </p:txBody>
      </p:sp>
      <p:sp>
        <p:nvSpPr>
          <p:cNvPr id="3" name="Text Placeholder 2"/>
          <p:cNvSpPr>
            <a:spLocks noGrp="1"/>
          </p:cNvSpPr>
          <p:nvPr>
            <p:ph type="body" idx="1"/>
          </p:nvPr>
        </p:nvSpPr>
        <p:spPr>
          <a:xfrm>
            <a:off x="1090679" y="2854647"/>
            <a:ext cx="6472835" cy="759697"/>
          </a:xfrm>
        </p:spPr>
        <p:txBody>
          <a:bodyPr tIns="91440">
            <a:normAutofit/>
          </a:bodyPr>
          <a:lstStyle>
            <a:lvl1pPr marL="0" indent="0" algn="l">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5" name="Straight Connector 14"/>
          <p:cNvCxnSpPr/>
          <p:nvPr/>
        </p:nvCxnSpPr>
        <p:spPr>
          <a:xfrm>
            <a:off x="1090679" y="2853739"/>
            <a:ext cx="6472835"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848434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86913" y="603667"/>
            <a:ext cx="7204226" cy="79447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85498" y="1508159"/>
            <a:ext cx="3483864" cy="258644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810328" y="1513007"/>
            <a:ext cx="3483864" cy="25811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5" name="Straight Connector 3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004918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085394" y="603123"/>
            <a:ext cx="7205746" cy="79223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85393" y="1514662"/>
            <a:ext cx="3483864" cy="601457"/>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085393" y="2118202"/>
            <a:ext cx="3483864" cy="198334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809272" y="1517253"/>
            <a:ext cx="3483864" cy="601678"/>
          </a:xfrm>
        </p:spPr>
        <p:txBody>
          <a:bodyPr anchor="b">
            <a:normAutofit/>
          </a:bodyPr>
          <a:lstStyle>
            <a:lvl1pPr marL="0" indent="0">
              <a:lnSpc>
                <a:spcPct val="100000"/>
              </a:lnSpc>
              <a:buNone/>
              <a:defRPr sz="1650" b="0" cap="all"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809272" y="2116119"/>
            <a:ext cx="3483864" cy="19780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9" name="Straight Connector 28"/>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58859587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25" name="Straight Connector 24"/>
          <p:cNvCxnSpPr/>
          <p:nvPr/>
        </p:nvCxnSpPr>
        <p:spPr>
          <a:xfrm>
            <a:off x="1090422" y="1385316"/>
            <a:ext cx="720564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196242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412122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83504" y="599230"/>
            <a:ext cx="2454824" cy="1685338"/>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782785" y="599230"/>
            <a:ext cx="4509353" cy="349412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83504" y="2404119"/>
            <a:ext cx="2456260" cy="1686136"/>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17" name="Straight Connector 16"/>
          <p:cNvCxnSpPr/>
          <p:nvPr/>
        </p:nvCxnSpPr>
        <p:spPr>
          <a:xfrm>
            <a:off x="1086210" y="2404118"/>
            <a:ext cx="2452118"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96527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5608041" y="361628"/>
            <a:ext cx="3055900" cy="3861826"/>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088405" y="847135"/>
            <a:ext cx="4149246" cy="1372938"/>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3292" y="841907"/>
            <a:ext cx="2093378" cy="2899745"/>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1087747" y="2359494"/>
            <a:ext cx="4143303" cy="1502807"/>
          </a:xfrm>
        </p:spPr>
        <p:txBody>
          <a:bodyPr>
            <a:normAutofit/>
          </a:bodyPr>
          <a:lstStyle>
            <a:lvl1pPr marL="0" indent="0" algn="l">
              <a:buNone/>
              <a:defRPr sz="135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a:xfrm>
            <a:off x="1085537" y="4102393"/>
            <a:ext cx="4145513" cy="240092"/>
          </a:xfrm>
        </p:spPr>
        <p:txBody>
          <a:bodyPr/>
          <a:lstStyle>
            <a:lvl1pPr algn="l">
              <a:defRPr/>
            </a:lvl1pPr>
          </a:lstStyle>
          <a:p>
            <a:endParaRPr lang="en-US"/>
          </a:p>
        </p:txBody>
      </p:sp>
      <p:sp>
        <p:nvSpPr>
          <p:cNvPr id="6" name="Footer Placeholder 5"/>
          <p:cNvSpPr>
            <a:spLocks noGrp="1"/>
          </p:cNvSpPr>
          <p:nvPr>
            <p:ph type="ftr" sz="quarter" idx="11"/>
          </p:nvPr>
        </p:nvSpPr>
        <p:spPr>
          <a:xfrm>
            <a:off x="1085537" y="238981"/>
            <a:ext cx="4155753" cy="240698"/>
          </a:xfrm>
        </p:spPr>
        <p:txBody>
          <a:bodyPr/>
          <a:lstStyle/>
          <a:p>
            <a:endParaRPr lang="en-US"/>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31" name="Straight Connector 30"/>
          <p:cNvCxnSpPr/>
          <p:nvPr/>
        </p:nvCxnSpPr>
        <p:spPr>
          <a:xfrm>
            <a:off x="1085537" y="2357704"/>
            <a:ext cx="4145513"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539615634"/>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1514607"/>
            <a:ext cx="9144000" cy="3079456"/>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4594860"/>
            <a:ext cx="9144000" cy="557213"/>
          </a:xfrm>
          <a:prstGeom prst="rect">
            <a:avLst/>
          </a:prstGeom>
        </p:spPr>
      </p:pic>
      <p:sp>
        <p:nvSpPr>
          <p:cNvPr id="2" name="Title Placeholder 1"/>
          <p:cNvSpPr>
            <a:spLocks noGrp="1"/>
          </p:cNvSpPr>
          <p:nvPr>
            <p:ph type="title"/>
          </p:nvPr>
        </p:nvSpPr>
        <p:spPr>
          <a:xfrm>
            <a:off x="1088685" y="603390"/>
            <a:ext cx="7202456" cy="786926"/>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088685" y="1511799"/>
            <a:ext cx="7202456" cy="258796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665604" y="247778"/>
            <a:ext cx="2625536" cy="231901"/>
          </a:xfrm>
          <a:prstGeom prst="rect">
            <a:avLst/>
          </a:prstGeom>
        </p:spPr>
        <p:txBody>
          <a:bodyPr vert="horz" lIns="91440" tIns="45720" rIns="91440" bIns="45720" rtlCol="0" anchor="ctr"/>
          <a:lstStyle>
            <a:lvl1pPr algn="r">
              <a:defRPr sz="75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088684" y="246981"/>
            <a:ext cx="4454127" cy="231901"/>
          </a:xfrm>
          <a:prstGeom prst="rect">
            <a:avLst/>
          </a:prstGeom>
        </p:spPr>
        <p:txBody>
          <a:bodyPr vert="horz" lIns="91440" tIns="45720" rIns="91440" bIns="45720" rtlCol="0" anchor="ctr"/>
          <a:lstStyle>
            <a:lvl1pPr algn="l">
              <a:defRPr sz="7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60046" y="599230"/>
            <a:ext cx="608264" cy="377684"/>
          </a:xfrm>
          <a:prstGeom prst="rect">
            <a:avLst/>
          </a:prstGeom>
        </p:spPr>
        <p:txBody>
          <a:bodyPr vert="horz" lIns="91440" tIns="45720" rIns="91440" bIns="45720" rtlCol="0" anchor="t"/>
          <a:lstStyle>
            <a:lvl1pPr algn="r">
              <a:defRPr sz="2100">
                <a:solidFill>
                  <a:schemeClr val="accent1"/>
                </a:solidFill>
              </a:defRPr>
            </a:lvl1pPr>
          </a:lstStyle>
          <a:p>
            <a:pPr marL="0" lvl="0" indent="0" algn="r" rtl="0">
              <a:spcBef>
                <a:spcPts val="0"/>
              </a:spcBef>
              <a:spcAft>
                <a:spcPts val="0"/>
              </a:spcAft>
              <a:buNone/>
            </a:pPr>
            <a:fld id="{00000000-1234-1234-1234-123412341234}" type="slidenum">
              <a:rPr lang="en" smtClean="0"/>
              <a:t>‹#›</a:t>
            </a:fld>
            <a:endParaRPr lang="en"/>
          </a:p>
        </p:txBody>
      </p:sp>
      <p:cxnSp>
        <p:nvCxnSpPr>
          <p:cNvPr id="10" name="Straight Connector 9"/>
          <p:cNvCxnSpPr/>
          <p:nvPr/>
        </p:nvCxnSpPr>
        <p:spPr>
          <a:xfrm>
            <a:off x="0" y="4596310"/>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2769272"/>
      </p:ext>
    </p:extLst>
  </p:cSld>
  <p:clrMap bg1="lt1" tx1="dk1" bg2="lt2" tx2="dk2" accent1="accent1" accent2="accent2" accent3="accent3" accent4="accent4" accent5="accent5" accent6="accent6" hlink="hlink" folHlink="folHlink"/>
  <p:sldLayoutIdLst>
    <p:sldLayoutId id="2147483917" r:id="rId1"/>
    <p:sldLayoutId id="2147483918" r:id="rId2"/>
    <p:sldLayoutId id="2147483919" r:id="rId3"/>
    <p:sldLayoutId id="2147483920" r:id="rId4"/>
    <p:sldLayoutId id="2147483921" r:id="rId5"/>
    <p:sldLayoutId id="2147483922" r:id="rId6"/>
    <p:sldLayoutId id="2147483923" r:id="rId7"/>
    <p:sldLayoutId id="2147483924" r:id="rId8"/>
    <p:sldLayoutId id="2147483925" r:id="rId9"/>
    <p:sldLayoutId id="2147483926" r:id="rId10"/>
    <p:sldLayoutId id="2147483927" r:id="rId11"/>
  </p:sldLayoutIdLst>
  <p:hf sldNum="0" hdr="0" ftr="0" dt="0"/>
  <p:txStyles>
    <p:titleStyle>
      <a:lvl1pPr algn="l" defTabSz="685800" rtl="0" eaLnBrk="1" latinLnBrk="0" hangingPunct="1">
        <a:lnSpc>
          <a:spcPct val="90000"/>
        </a:lnSpc>
        <a:spcBef>
          <a:spcPct val="0"/>
        </a:spcBef>
        <a:buNone/>
        <a:defRPr sz="2400" b="0" i="0" kern="1200" cap="all">
          <a:solidFill>
            <a:schemeClr val="tx1"/>
          </a:solidFill>
          <a:effectLst/>
          <a:latin typeface="+mj-lt"/>
          <a:ea typeface="+mj-ea"/>
          <a:cs typeface="+mj-cs"/>
        </a:defRPr>
      </a:lvl1pPr>
    </p:titleStyle>
    <p:bodyStyle>
      <a:lvl1pPr marL="171450" indent="-171450" algn="l" defTabSz="685800" rtl="0" eaLnBrk="1" latinLnBrk="0" hangingPunct="1">
        <a:lnSpc>
          <a:spcPct val="120000"/>
        </a:lnSpc>
        <a:spcBef>
          <a:spcPts val="750"/>
        </a:spcBef>
        <a:buClr>
          <a:schemeClr val="accent1"/>
        </a:buClr>
        <a:buSzPct val="100000"/>
        <a:buFont typeface="Arial" panose="020B0604020202020204" pitchFamily="34" charset="0"/>
        <a:buChar char="•"/>
        <a:defRPr sz="1500" kern="1200">
          <a:solidFill>
            <a:schemeClr val="tx1"/>
          </a:solidFill>
          <a:effectLst/>
          <a:latin typeface="+mn-lt"/>
          <a:ea typeface="+mn-ea"/>
          <a:cs typeface="+mn-cs"/>
        </a:defRPr>
      </a:lvl1pPr>
      <a:lvl2pPr marL="5143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350" kern="1200" cap="none" baseline="0">
          <a:solidFill>
            <a:schemeClr val="tx1"/>
          </a:solidFill>
          <a:effectLst/>
          <a:latin typeface="+mn-lt"/>
          <a:ea typeface="+mn-ea"/>
          <a:cs typeface="+mn-cs"/>
        </a:defRPr>
      </a:lvl2pPr>
      <a:lvl3pPr marL="8572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3pPr>
      <a:lvl4pPr marL="12001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1050" kern="1200" cap="none" baseline="0">
          <a:solidFill>
            <a:schemeClr val="tx1"/>
          </a:solidFill>
          <a:effectLst/>
          <a:latin typeface="+mn-lt"/>
          <a:ea typeface="+mn-ea"/>
          <a:cs typeface="+mn-cs"/>
        </a:defRPr>
      </a:lvl4pPr>
      <a:lvl5pPr marL="15430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5pPr>
      <a:lvl6pPr marL="18859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6pPr>
      <a:lvl7pPr marL="22288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a:solidFill>
            <a:schemeClr val="tx1"/>
          </a:solidFill>
          <a:effectLst/>
          <a:latin typeface="+mn-lt"/>
          <a:ea typeface="+mn-ea"/>
          <a:cs typeface="+mn-cs"/>
        </a:defRPr>
      </a:lvl7pPr>
      <a:lvl8pPr marL="25717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8pPr>
      <a:lvl9pPr marL="2914650" indent="-171450" algn="l" defTabSz="685800" rtl="0" eaLnBrk="1" latinLnBrk="0" hangingPunct="1">
        <a:lnSpc>
          <a:spcPct val="120000"/>
        </a:lnSpc>
        <a:spcBef>
          <a:spcPts val="375"/>
        </a:spcBef>
        <a:buClr>
          <a:schemeClr val="accent1"/>
        </a:buClr>
        <a:buSzPct val="100000"/>
        <a:buFont typeface="Arial" panose="020B0604020202020204" pitchFamily="34" charset="0"/>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4" Type="http://schemas.openxmlformats.org/officeDocument/2006/relationships/diagramData" Target="../diagrams/data1.xml"/><Relationship Id="rId5" Type="http://schemas.openxmlformats.org/officeDocument/2006/relationships/diagramLayout" Target="../diagrams/layout1.xml"/><Relationship Id="rId6" Type="http://schemas.openxmlformats.org/officeDocument/2006/relationships/diagramQuickStyle" Target="../diagrams/quickStyle1.xml"/><Relationship Id="rId7" Type="http://schemas.openxmlformats.org/officeDocument/2006/relationships/diagramColors" Target="../diagrams/colors1.xml"/><Relationship Id="rId8" Type="http://schemas.microsoft.com/office/2007/relationships/diagramDrawing" Target="../diagrams/drawing1.xml"/><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4" Type="http://schemas.openxmlformats.org/officeDocument/2006/relationships/diagramQuickStyle" Target="../diagrams/quickStyle4.xml"/><Relationship Id="rId5" Type="http://schemas.openxmlformats.org/officeDocument/2006/relationships/diagramColors" Target="../diagrams/colors4.xml"/><Relationship Id="rId6" Type="http://schemas.microsoft.com/office/2007/relationships/diagramDrawing" Target="../diagrams/drawing4.xml"/><Relationship Id="rId1" Type="http://schemas.openxmlformats.org/officeDocument/2006/relationships/slideLayout" Target="../slideLayouts/slideLayout2.xml"/><Relationship Id="rId2" Type="http://schemas.openxmlformats.org/officeDocument/2006/relationships/diagramData" Target="../diagrams/data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amazon.com/How-Raise-Boy-Power-Connection/dp/0143133209"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jp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crisischat.org/" TargetMode="External"/><Relationship Id="rId4" Type="http://schemas.openxmlformats.org/officeDocument/2006/relationships/hyperlink" Target="https://www.imalive.org/" TargetMode="External"/><Relationship Id="rId1" Type="http://schemas.openxmlformats.org/officeDocument/2006/relationships/slideLayout" Target="../slideLayouts/slideLayout2.xml"/><Relationship Id="rId2" Type="http://schemas.openxmlformats.org/officeDocument/2006/relationships/hyperlink" Target="http://crisislink.org/" TargetMode="Externa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eg"/></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Shape 85"/>
        <p:cNvGrpSpPr/>
        <p:nvPr/>
      </p:nvGrpSpPr>
      <p:grpSpPr>
        <a:xfrm>
          <a:off x="0" y="0"/>
          <a:ext cx="0" cy="0"/>
          <a:chOff x="0" y="0"/>
          <a:chExt cx="0" cy="0"/>
        </a:xfrm>
      </p:grpSpPr>
      <p:sp>
        <p:nvSpPr>
          <p:cNvPr id="94" name="Rectangle 93">
            <a:extLst>
              <a:ext uri="{FF2B5EF4-FFF2-40B4-BE49-F238E27FC236}">
                <a16:creationId xmlns:a16="http://schemas.microsoft.com/office/drawing/2014/main" xmlns="" id="{17424F32-2789-4FF9-8E8A-1252284BF60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96" name="Picture 95">
            <a:extLst>
              <a:ext uri="{FF2B5EF4-FFF2-40B4-BE49-F238E27FC236}">
                <a16:creationId xmlns:a16="http://schemas.microsoft.com/office/drawing/2014/main" xmlns="" id="{D708C46E-BB60-4B97-8327-D3A475C008E5}"/>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98" name="Straight Connector 97">
            <a:extLst>
              <a:ext uri="{FF2B5EF4-FFF2-40B4-BE49-F238E27FC236}">
                <a16:creationId xmlns:a16="http://schemas.microsoft.com/office/drawing/2014/main" xmlns="" id="{8042755C-F24C-4D08-8E4C-E646382C363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a:extLst>
              <a:ext uri="{FF2B5EF4-FFF2-40B4-BE49-F238E27FC236}">
                <a16:creationId xmlns:a16="http://schemas.microsoft.com/office/drawing/2014/main" xmlns="" id="{63E94A00-1A92-47F4-9E2D-E51DFF9016D4}"/>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1090422" y="1385316"/>
            <a:ext cx="7205641"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86" name="Google Shape;86;p13"/>
          <p:cNvSpPr txBox="1">
            <a:spLocks noGrp="1"/>
          </p:cNvSpPr>
          <p:nvPr>
            <p:ph type="ctrTitle"/>
          </p:nvPr>
        </p:nvSpPr>
        <p:spPr>
          <a:xfrm>
            <a:off x="1088684" y="603389"/>
            <a:ext cx="7202456" cy="786926"/>
          </a:xfrm>
          <a:prstGeom prst="rect">
            <a:avLst/>
          </a:prstGeom>
        </p:spPr>
        <p:txBody>
          <a:bodyPr spcFirstLastPara="1" vert="horz" lIns="91440" tIns="45720" rIns="91440" bIns="45720" rtlCol="0" anchor="t" anchorCtr="0">
            <a:normAutofit/>
          </a:bodyPr>
          <a:lstStyle/>
          <a:p>
            <a:pPr marL="0" lvl="0" indent="0" defTabSz="914400">
              <a:spcAft>
                <a:spcPts val="0"/>
              </a:spcAft>
            </a:pPr>
            <a:r>
              <a:rPr lang="en-US" sz="2500" dirty="0"/>
              <a:t>How to Raise A Boy: The power of connection to Build good Men </a:t>
            </a:r>
            <a:endParaRPr lang="en-US" sz="2500"/>
          </a:p>
        </p:txBody>
      </p:sp>
      <p:graphicFrame>
        <p:nvGraphicFramePr>
          <p:cNvPr id="89" name="Google Shape;87;p13">
            <a:extLst>
              <a:ext uri="{FF2B5EF4-FFF2-40B4-BE49-F238E27FC236}">
                <a16:creationId xmlns:a16="http://schemas.microsoft.com/office/drawing/2014/main" xmlns="" id="{82CF16E7-AA97-4ED0-A255-AFE407C360CF}"/>
              </a:ext>
            </a:extLst>
          </p:cNvPr>
          <p:cNvGraphicFramePr/>
          <p:nvPr>
            <p:extLst>
              <p:ext uri="{D42A27DB-BD31-4B8C-83A1-F6EECF244321}">
                <p14:modId xmlns:p14="http://schemas.microsoft.com/office/powerpoint/2010/main" val="3407862932"/>
              </p:ext>
            </p:extLst>
          </p:nvPr>
        </p:nvGraphicFramePr>
        <p:xfrm>
          <a:off x="1088231" y="1755326"/>
          <a:ext cx="7203281" cy="249337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49CE861E-E394-4D49-90C4-0445E00DB396}"/>
              </a:ext>
            </a:extLst>
          </p:cNvPr>
          <p:cNvSpPr>
            <a:spLocks noGrp="1"/>
          </p:cNvSpPr>
          <p:nvPr>
            <p:ph type="title"/>
          </p:nvPr>
        </p:nvSpPr>
        <p:spPr>
          <a:xfrm>
            <a:off x="645459" y="853671"/>
            <a:ext cx="2845263" cy="2894075"/>
          </a:xfrm>
        </p:spPr>
        <p:txBody>
          <a:bodyPr anchor="ctr">
            <a:normAutofit/>
          </a:bodyPr>
          <a:lstStyle/>
          <a:p>
            <a:r>
              <a:rPr lang="en-US" sz="2700" b="1"/>
              <a:t>Emotions that have special relevance for boy</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E4CB4119-ED87-4C99-981F-FFB2916FB0AA}"/>
              </a:ext>
            </a:extLst>
          </p:cNvPr>
          <p:cNvSpPr>
            <a:spLocks noGrp="1"/>
          </p:cNvSpPr>
          <p:nvPr>
            <p:ph idx="1"/>
          </p:nvPr>
        </p:nvSpPr>
        <p:spPr>
          <a:xfrm>
            <a:off x="4188362" y="853671"/>
            <a:ext cx="4080510" cy="2894076"/>
          </a:xfrm>
        </p:spPr>
        <p:txBody>
          <a:bodyPr anchor="ctr">
            <a:normAutofit/>
          </a:bodyPr>
          <a:lstStyle/>
          <a:p>
            <a:pPr marL="0" indent="0">
              <a:buNone/>
            </a:pPr>
            <a:r>
              <a:rPr lang="en-US" b="1" dirty="0">
                <a:solidFill>
                  <a:srgbClr val="000000"/>
                </a:solidFill>
              </a:rPr>
              <a:t>The two most important emotional states have special relevance for boys are  </a:t>
            </a:r>
            <a:r>
              <a:rPr lang="en-US" b="1" i="1" u="sng" dirty="0">
                <a:solidFill>
                  <a:srgbClr val="000000"/>
                </a:solidFill>
              </a:rPr>
              <a:t>shame</a:t>
            </a:r>
            <a:r>
              <a:rPr lang="en-US" b="1" u="sng" dirty="0">
                <a:solidFill>
                  <a:srgbClr val="000000"/>
                </a:solidFill>
              </a:rPr>
              <a:t> and </a:t>
            </a:r>
            <a:r>
              <a:rPr lang="en-US" b="1" i="1" u="sng" dirty="0">
                <a:solidFill>
                  <a:srgbClr val="000000"/>
                </a:solidFill>
              </a:rPr>
              <a:t>anger.</a:t>
            </a:r>
          </a:p>
          <a:p>
            <a:pPr marL="0" indent="0">
              <a:buNone/>
            </a:pPr>
            <a:r>
              <a:rPr lang="en-US" b="1" dirty="0">
                <a:solidFill>
                  <a:srgbClr val="000000"/>
                </a:solidFill>
              </a:rPr>
              <a:t>Shame and anger can confuse and confound emotional development particularly when they can not bounce back from adversities. . </a:t>
            </a:r>
          </a:p>
          <a:p>
            <a:pPr marL="0" indent="0">
              <a:buNone/>
            </a:pPr>
            <a:r>
              <a:rPr lang="en-US" dirty="0">
                <a:solidFill>
                  <a:srgbClr val="000000"/>
                </a:solidFill>
              </a:rPr>
              <a:t>.</a:t>
            </a: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210427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EB8C95EB-887A-4A57-841B-2476F155230A}"/>
              </a:ext>
            </a:extLst>
          </p:cNvPr>
          <p:cNvSpPr>
            <a:spLocks noGrp="1"/>
          </p:cNvSpPr>
          <p:nvPr>
            <p:ph type="title"/>
          </p:nvPr>
        </p:nvSpPr>
        <p:spPr>
          <a:xfrm>
            <a:off x="645459" y="853671"/>
            <a:ext cx="2845263" cy="2894075"/>
          </a:xfrm>
        </p:spPr>
        <p:txBody>
          <a:bodyPr anchor="ctr">
            <a:normAutofit/>
          </a:bodyPr>
          <a:lstStyle/>
          <a:p>
            <a:r>
              <a:rPr lang="en-US" sz="2700" b="1"/>
              <a:t>What is Shame?</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0CC8E93A-B315-4EE2-AD27-A5E5B92E941F}"/>
              </a:ext>
            </a:extLst>
          </p:cNvPr>
          <p:cNvSpPr>
            <a:spLocks noGrp="1"/>
          </p:cNvSpPr>
          <p:nvPr>
            <p:ph idx="1"/>
          </p:nvPr>
        </p:nvSpPr>
        <p:spPr>
          <a:xfrm>
            <a:off x="4188362" y="853671"/>
            <a:ext cx="4080510" cy="2894076"/>
          </a:xfrm>
        </p:spPr>
        <p:txBody>
          <a:bodyPr anchor="ctr">
            <a:normAutofit/>
          </a:bodyPr>
          <a:lstStyle/>
          <a:p>
            <a:pPr>
              <a:lnSpc>
                <a:spcPct val="110000"/>
              </a:lnSpc>
            </a:pPr>
            <a:r>
              <a:rPr lang="en-US" sz="1300" b="1">
                <a:solidFill>
                  <a:srgbClr val="000000"/>
                </a:solidFill>
              </a:rPr>
              <a:t>Shame</a:t>
            </a:r>
            <a:r>
              <a:rPr lang="en-US" sz="1300">
                <a:solidFill>
                  <a:srgbClr val="000000"/>
                </a:solidFill>
              </a:rPr>
              <a:t> </a:t>
            </a:r>
            <a:r>
              <a:rPr lang="en-US" sz="1300" b="1">
                <a:solidFill>
                  <a:srgbClr val="000000"/>
                </a:solidFill>
              </a:rPr>
              <a:t>is an integral part of male development, infecting every boy’s self-image. </a:t>
            </a:r>
          </a:p>
          <a:p>
            <a:pPr>
              <a:lnSpc>
                <a:spcPct val="110000"/>
              </a:lnSpc>
            </a:pPr>
            <a:r>
              <a:rPr lang="en-US" sz="1300" b="1">
                <a:solidFill>
                  <a:srgbClr val="000000"/>
                </a:solidFill>
              </a:rPr>
              <a:t>Boys are more vulnerable to feeing inadequate because they are shamed constantly. </a:t>
            </a:r>
          </a:p>
          <a:p>
            <a:pPr>
              <a:lnSpc>
                <a:spcPct val="110000"/>
              </a:lnSpc>
            </a:pPr>
            <a:r>
              <a:rPr lang="en-US" sz="1300" b="1">
                <a:solidFill>
                  <a:srgbClr val="000000"/>
                </a:solidFill>
              </a:rPr>
              <a:t>Feelings of shame are sometimes impossible to escape. </a:t>
            </a:r>
          </a:p>
          <a:p>
            <a:pPr>
              <a:lnSpc>
                <a:spcPct val="110000"/>
              </a:lnSpc>
            </a:pPr>
            <a:r>
              <a:rPr lang="en-US" sz="1300" b="1">
                <a:solidFill>
                  <a:srgbClr val="000000"/>
                </a:solidFill>
              </a:rPr>
              <a:t>Shame is often delivered by those closest to them, boys are unable to deflect the relentless critique of who they are. </a:t>
            </a:r>
          </a:p>
          <a:p>
            <a:pPr>
              <a:lnSpc>
                <a:spcPct val="110000"/>
              </a:lnSpc>
            </a:pPr>
            <a:r>
              <a:rPr lang="en-US" sz="1300" b="1">
                <a:solidFill>
                  <a:srgbClr val="000000"/>
                </a:solidFill>
              </a:rPr>
              <a:t>Hiding </a:t>
            </a:r>
            <a:r>
              <a:rPr lang="en-US" sz="1300" b="1" i="1">
                <a:solidFill>
                  <a:srgbClr val="000000"/>
                </a:solidFill>
              </a:rPr>
              <a:t>fears and insecurities </a:t>
            </a:r>
            <a:r>
              <a:rPr lang="en-US" sz="1300" b="1">
                <a:solidFill>
                  <a:srgbClr val="000000"/>
                </a:solidFill>
              </a:rPr>
              <a:t>gives shame a great deal of power</a:t>
            </a: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291193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B192EF4C-7E34-478E-9F58-1BEF31070525}"/>
              </a:ext>
            </a:extLst>
          </p:cNvPr>
          <p:cNvSpPr>
            <a:spLocks noGrp="1"/>
          </p:cNvSpPr>
          <p:nvPr>
            <p:ph type="title"/>
          </p:nvPr>
        </p:nvSpPr>
        <p:spPr>
          <a:xfrm>
            <a:off x="645459" y="853671"/>
            <a:ext cx="2845263" cy="2894075"/>
          </a:xfrm>
        </p:spPr>
        <p:txBody>
          <a:bodyPr anchor="ctr">
            <a:normAutofit/>
          </a:bodyPr>
          <a:lstStyle/>
          <a:p>
            <a:r>
              <a:rPr lang="en-US" sz="2700" b="1"/>
              <a:t>Shaming messages and their effects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C95738F7-0C0D-4231-B57C-500628B15D75}"/>
              </a:ext>
            </a:extLst>
          </p:cNvPr>
          <p:cNvSpPr>
            <a:spLocks noGrp="1"/>
          </p:cNvSpPr>
          <p:nvPr>
            <p:ph idx="1"/>
          </p:nvPr>
        </p:nvSpPr>
        <p:spPr>
          <a:xfrm>
            <a:off x="4188362" y="853671"/>
            <a:ext cx="4080510" cy="2894076"/>
          </a:xfrm>
        </p:spPr>
        <p:txBody>
          <a:bodyPr anchor="ctr">
            <a:normAutofit/>
          </a:bodyPr>
          <a:lstStyle/>
          <a:p>
            <a:pPr>
              <a:lnSpc>
                <a:spcPct val="110000"/>
              </a:lnSpc>
            </a:pPr>
            <a:r>
              <a:rPr lang="en-US" b="1">
                <a:solidFill>
                  <a:srgbClr val="000000"/>
                </a:solidFill>
              </a:rPr>
              <a:t>The mixed messages from parents can create confusion in identity development as well.</a:t>
            </a:r>
          </a:p>
          <a:p>
            <a:pPr>
              <a:lnSpc>
                <a:spcPct val="110000"/>
              </a:lnSpc>
            </a:pPr>
            <a:r>
              <a:rPr lang="en-US" b="1">
                <a:solidFill>
                  <a:srgbClr val="000000"/>
                </a:solidFill>
              </a:rPr>
              <a:t>Depending on how harsh these messages are, a boy can become defensive in order to mask shameful feelings of dependency and longing. </a:t>
            </a:r>
          </a:p>
          <a:p>
            <a:pPr>
              <a:lnSpc>
                <a:spcPct val="110000"/>
              </a:lnSpc>
            </a:pPr>
            <a:r>
              <a:rPr lang="en-US" b="1">
                <a:solidFill>
                  <a:srgbClr val="000000"/>
                </a:solidFill>
              </a:rPr>
              <a:t>Shame must be resolved, or else it dominates a boy’s relationships with himself as well as with others. </a:t>
            </a:r>
          </a:p>
          <a:p>
            <a:pPr marL="0" indent="0">
              <a:lnSpc>
                <a:spcPct val="110000"/>
              </a:lnSpc>
              <a:buNone/>
            </a:pPr>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893744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9F477407-C507-41E2-90AD-606545F1366D}"/>
              </a:ext>
            </a:extLst>
          </p:cNvPr>
          <p:cNvSpPr>
            <a:spLocks noGrp="1"/>
          </p:cNvSpPr>
          <p:nvPr>
            <p:ph type="title"/>
          </p:nvPr>
        </p:nvSpPr>
        <p:spPr>
          <a:xfrm>
            <a:off x="645459" y="853671"/>
            <a:ext cx="2845263" cy="2894075"/>
          </a:xfrm>
        </p:spPr>
        <p:txBody>
          <a:bodyPr anchor="ctr">
            <a:normAutofit/>
          </a:bodyPr>
          <a:lstStyle/>
          <a:p>
            <a:r>
              <a:rPr lang="en-US" sz="2700" b="1"/>
              <a:t>Results of feeing ashamed</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D5740474-2917-4C22-A01A-DD35366CC27C}"/>
              </a:ext>
            </a:extLst>
          </p:cNvPr>
          <p:cNvSpPr>
            <a:spLocks noGrp="1"/>
          </p:cNvSpPr>
          <p:nvPr>
            <p:ph idx="1"/>
          </p:nvPr>
        </p:nvSpPr>
        <p:spPr>
          <a:xfrm>
            <a:off x="4188362" y="853671"/>
            <a:ext cx="4080510" cy="2894076"/>
          </a:xfrm>
        </p:spPr>
        <p:txBody>
          <a:bodyPr anchor="ctr">
            <a:normAutofit/>
          </a:bodyPr>
          <a:lstStyle/>
          <a:p>
            <a:r>
              <a:rPr lang="en-US" b="1">
                <a:solidFill>
                  <a:srgbClr val="000000"/>
                </a:solidFill>
              </a:rPr>
              <a:t>When ashamed, boys either blew up or withdraw. </a:t>
            </a:r>
          </a:p>
          <a:p>
            <a:r>
              <a:rPr lang="en-US" b="1">
                <a:solidFill>
                  <a:srgbClr val="000000"/>
                </a:solidFill>
              </a:rPr>
              <a:t>They bury themselves in different activities and stubbornly resist efforts to engage with parents and adult. </a:t>
            </a:r>
          </a:p>
          <a:p>
            <a:r>
              <a:rPr lang="en-US" b="1">
                <a:solidFill>
                  <a:srgbClr val="000000"/>
                </a:solidFill>
              </a:rPr>
              <a:t>They also fear that they will lose their parent’s support. So, they don’t share feeling of shame. </a:t>
            </a:r>
          </a:p>
          <a:p>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54646529"/>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B64E8C-8C8D-4A7E-9D45-A2AD16910EA5}"/>
              </a:ext>
            </a:extLst>
          </p:cNvPr>
          <p:cNvSpPr>
            <a:spLocks noGrp="1"/>
          </p:cNvSpPr>
          <p:nvPr>
            <p:ph type="title"/>
          </p:nvPr>
        </p:nvSpPr>
        <p:spPr>
          <a:xfrm>
            <a:off x="489360" y="1036864"/>
            <a:ext cx="2660686" cy="3069771"/>
          </a:xfrm>
        </p:spPr>
        <p:txBody>
          <a:bodyPr anchor="ctr">
            <a:normAutofit/>
          </a:bodyPr>
          <a:lstStyle/>
          <a:p>
            <a:r>
              <a:rPr lang="en-US" sz="3300" b="1"/>
              <a:t>Anger </a:t>
            </a:r>
          </a:p>
        </p:txBody>
      </p:sp>
      <p:graphicFrame>
        <p:nvGraphicFramePr>
          <p:cNvPr id="5" name="Content Placeholder 2">
            <a:extLst>
              <a:ext uri="{FF2B5EF4-FFF2-40B4-BE49-F238E27FC236}">
                <a16:creationId xmlns:a16="http://schemas.microsoft.com/office/drawing/2014/main" xmlns="" id="{666B1523-3193-4AAD-B4AB-97C0DF903F9F}"/>
              </a:ext>
            </a:extLst>
          </p:cNvPr>
          <p:cNvGraphicFramePr>
            <a:graphicFrameLocks noGrp="1"/>
          </p:cNvGraphicFramePr>
          <p:nvPr>
            <p:ph idx="1"/>
            <p:extLst>
              <p:ext uri="{D42A27DB-BD31-4B8C-83A1-F6EECF244321}">
                <p14:modId xmlns:p14="http://schemas.microsoft.com/office/powerpoint/2010/main" val="3370416317"/>
              </p:ext>
            </p:extLst>
          </p:nvPr>
        </p:nvGraphicFramePr>
        <p:xfrm>
          <a:off x="3687414" y="708422"/>
          <a:ext cx="4971603" cy="37346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7009546"/>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9B489FBC-DDF6-4B30-9B96-F4054D4DEAE8}"/>
              </a:ext>
            </a:extLst>
          </p:cNvPr>
          <p:cNvSpPr>
            <a:spLocks noGrp="1"/>
          </p:cNvSpPr>
          <p:nvPr>
            <p:ph type="title"/>
          </p:nvPr>
        </p:nvSpPr>
        <p:spPr>
          <a:xfrm>
            <a:off x="645459" y="853671"/>
            <a:ext cx="2845263" cy="2894075"/>
          </a:xfrm>
        </p:spPr>
        <p:txBody>
          <a:bodyPr anchor="ctr">
            <a:normAutofit/>
          </a:bodyPr>
          <a:lstStyle/>
          <a:p>
            <a:r>
              <a:rPr lang="en-US" sz="2700" b="1"/>
              <a:t>Anger</a:t>
            </a:r>
            <a:r>
              <a:rPr lang="en-US" sz="2700"/>
              <a:t> </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D21E2059-F997-4DDA-AD2C-31BFE8384375}"/>
              </a:ext>
            </a:extLst>
          </p:cNvPr>
          <p:cNvSpPr>
            <a:spLocks noGrp="1"/>
          </p:cNvSpPr>
          <p:nvPr>
            <p:ph idx="1"/>
          </p:nvPr>
        </p:nvSpPr>
        <p:spPr>
          <a:xfrm>
            <a:off x="4188362" y="853671"/>
            <a:ext cx="4080510" cy="2894076"/>
          </a:xfrm>
        </p:spPr>
        <p:txBody>
          <a:bodyPr anchor="ctr">
            <a:normAutofit/>
          </a:bodyPr>
          <a:lstStyle/>
          <a:p>
            <a:pPr marL="0" indent="0">
              <a:buNone/>
            </a:pPr>
            <a:r>
              <a:rPr lang="en-US" b="1">
                <a:solidFill>
                  <a:srgbClr val="000000"/>
                </a:solidFill>
              </a:rPr>
              <a:t>Anger as a “state” and “Trait”</a:t>
            </a:r>
          </a:p>
          <a:p>
            <a:r>
              <a:rPr lang="en-US" b="1">
                <a:solidFill>
                  <a:srgbClr val="000000"/>
                </a:solidFill>
              </a:rPr>
              <a:t>As a </a:t>
            </a:r>
            <a:r>
              <a:rPr lang="en-US" b="1" i="1">
                <a:solidFill>
                  <a:srgbClr val="000000"/>
                </a:solidFill>
              </a:rPr>
              <a:t>trait</a:t>
            </a:r>
            <a:r>
              <a:rPr lang="en-US" b="1">
                <a:solidFill>
                  <a:srgbClr val="000000"/>
                </a:solidFill>
              </a:rPr>
              <a:t> people are thought to be more prone to an anger response than others. </a:t>
            </a:r>
          </a:p>
          <a:p>
            <a:r>
              <a:rPr lang="en-US" b="1">
                <a:solidFill>
                  <a:srgbClr val="000000"/>
                </a:solidFill>
              </a:rPr>
              <a:t>As a state people get angry when someone crosses a line.  It could be the result of feeling fearful. </a:t>
            </a:r>
          </a:p>
          <a:p>
            <a:r>
              <a:rPr lang="en-US" b="1">
                <a:solidFill>
                  <a:srgbClr val="000000"/>
                </a:solidFill>
              </a:rPr>
              <a:t>Boys express feelings of anger because they can and because expressing other feelings are more difficult. </a:t>
            </a:r>
          </a:p>
          <a:p>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794189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E3C5506-1161-4453-8295-EEAB6990AD12}"/>
              </a:ext>
            </a:extLst>
          </p:cNvPr>
          <p:cNvSpPr>
            <a:spLocks noGrp="1"/>
          </p:cNvSpPr>
          <p:nvPr>
            <p:ph type="title"/>
          </p:nvPr>
        </p:nvSpPr>
        <p:spPr>
          <a:xfrm>
            <a:off x="482600" y="612478"/>
            <a:ext cx="2525519" cy="3918543"/>
          </a:xfrm>
        </p:spPr>
        <p:txBody>
          <a:bodyPr anchor="ctr">
            <a:normAutofit/>
          </a:bodyPr>
          <a:lstStyle/>
          <a:p>
            <a:r>
              <a:rPr lang="en-US" b="1"/>
              <a:t>Good News</a:t>
            </a:r>
          </a:p>
        </p:txBody>
      </p:sp>
      <p:sp>
        <p:nvSpPr>
          <p:cNvPr id="3" name="Text Placeholder 2">
            <a:extLst>
              <a:ext uri="{FF2B5EF4-FFF2-40B4-BE49-F238E27FC236}">
                <a16:creationId xmlns:a16="http://schemas.microsoft.com/office/drawing/2014/main" xmlns="" id="{CB4A69BD-90F6-4D0F-94EE-3B1E06EDE865}"/>
              </a:ext>
            </a:extLst>
          </p:cNvPr>
          <p:cNvSpPr>
            <a:spLocks noGrp="1"/>
          </p:cNvSpPr>
          <p:nvPr>
            <p:ph idx="1"/>
          </p:nvPr>
        </p:nvSpPr>
        <p:spPr>
          <a:xfrm>
            <a:off x="3490721" y="612478"/>
            <a:ext cx="3464779" cy="3918543"/>
          </a:xfrm>
        </p:spPr>
        <p:txBody>
          <a:bodyPr anchor="ctr">
            <a:normAutofit/>
          </a:bodyPr>
          <a:lstStyle/>
          <a:p>
            <a:pPr marL="25400" indent="0">
              <a:buNone/>
            </a:pPr>
            <a:r>
              <a:rPr lang="en-US" b="1" dirty="0"/>
              <a:t>Luckily, the news is not all grim. </a:t>
            </a:r>
          </a:p>
          <a:p>
            <a:pPr marL="25400" indent="0">
              <a:buNone/>
            </a:pPr>
            <a:r>
              <a:rPr lang="en-US" b="1" dirty="0"/>
              <a:t>Developing closer relationships with boys, while helping them to grow in autonomy and keep their humanity are at the forefront. </a:t>
            </a:r>
          </a:p>
          <a:p>
            <a:pPr marL="25400" indent="0">
              <a:buNone/>
            </a:pPr>
            <a:endParaRPr lang="en-US" dirty="0"/>
          </a:p>
        </p:txBody>
      </p:sp>
    </p:spTree>
    <p:extLst>
      <p:ext uri="{BB962C8B-B14F-4D97-AF65-F5344CB8AC3E}">
        <p14:creationId xmlns:p14="http://schemas.microsoft.com/office/powerpoint/2010/main" val="298738019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AEB388-14E8-427C-AE9D-63D632542F3B}"/>
              </a:ext>
            </a:extLst>
          </p:cNvPr>
          <p:cNvSpPr>
            <a:spLocks noGrp="1"/>
          </p:cNvSpPr>
          <p:nvPr>
            <p:ph type="title"/>
          </p:nvPr>
        </p:nvSpPr>
        <p:spPr>
          <a:xfrm>
            <a:off x="1088684" y="603389"/>
            <a:ext cx="7202456" cy="786926"/>
          </a:xfrm>
        </p:spPr>
        <p:txBody>
          <a:bodyPr>
            <a:normAutofit/>
          </a:bodyPr>
          <a:lstStyle/>
          <a:p>
            <a:r>
              <a:rPr lang="en-US" dirty="0"/>
              <a:t>Parents as counselor for their sons</a:t>
            </a:r>
            <a:endParaRPr lang="en-US"/>
          </a:p>
        </p:txBody>
      </p:sp>
      <p:graphicFrame>
        <p:nvGraphicFramePr>
          <p:cNvPr id="5" name="Content Placeholder 2">
            <a:extLst>
              <a:ext uri="{FF2B5EF4-FFF2-40B4-BE49-F238E27FC236}">
                <a16:creationId xmlns:a16="http://schemas.microsoft.com/office/drawing/2014/main" xmlns="" id="{CB94250A-4A17-46B2-AE04-7E8FB0CCBF1D}"/>
              </a:ext>
            </a:extLst>
          </p:cNvPr>
          <p:cNvGraphicFramePr>
            <a:graphicFrameLocks noGrp="1"/>
          </p:cNvGraphicFramePr>
          <p:nvPr>
            <p:ph idx="1"/>
            <p:extLst>
              <p:ext uri="{D42A27DB-BD31-4B8C-83A1-F6EECF244321}">
                <p14:modId xmlns:p14="http://schemas.microsoft.com/office/powerpoint/2010/main" val="2460882729"/>
              </p:ext>
            </p:extLst>
          </p:nvPr>
        </p:nvGraphicFramePr>
        <p:xfrm>
          <a:off x="1088231" y="1755326"/>
          <a:ext cx="7203281" cy="24933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628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7AD654DD-E219-47BF-B49F-0A0E53381304}"/>
              </a:ext>
            </a:extLst>
          </p:cNvPr>
          <p:cNvSpPr>
            <a:spLocks noGrp="1"/>
          </p:cNvSpPr>
          <p:nvPr>
            <p:ph type="title"/>
          </p:nvPr>
        </p:nvSpPr>
        <p:spPr>
          <a:xfrm>
            <a:off x="645459" y="853671"/>
            <a:ext cx="2845263" cy="2894075"/>
          </a:xfrm>
        </p:spPr>
        <p:txBody>
          <a:bodyPr anchor="ctr">
            <a:normAutofit/>
          </a:bodyPr>
          <a:lstStyle/>
          <a:p>
            <a:r>
              <a:rPr lang="en-US" sz="1900" b="1"/>
              <a:t>Recommendations for Raising Boys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54CC267C-F166-4F77-95C7-100059FBDF09}"/>
              </a:ext>
            </a:extLst>
          </p:cNvPr>
          <p:cNvSpPr>
            <a:spLocks noGrp="1"/>
          </p:cNvSpPr>
          <p:nvPr>
            <p:ph idx="1"/>
          </p:nvPr>
        </p:nvSpPr>
        <p:spPr>
          <a:xfrm>
            <a:off x="4188362" y="853671"/>
            <a:ext cx="4080510" cy="2894076"/>
          </a:xfrm>
        </p:spPr>
        <p:txBody>
          <a:bodyPr anchor="ctr">
            <a:normAutofit/>
          </a:bodyPr>
          <a:lstStyle/>
          <a:p>
            <a:pPr marL="25400" indent="0">
              <a:buNone/>
            </a:pPr>
            <a:r>
              <a:rPr lang="en-US" b="1">
                <a:solidFill>
                  <a:srgbClr val="000000"/>
                </a:solidFill>
              </a:rPr>
              <a:t>1. Nurture boys with love. </a:t>
            </a:r>
          </a:p>
          <a:p>
            <a:pPr marL="25400" indent="0">
              <a:buNone/>
            </a:pPr>
            <a:r>
              <a:rPr lang="en-US" b="1">
                <a:solidFill>
                  <a:srgbClr val="000000"/>
                </a:solidFill>
              </a:rPr>
              <a:t>The developmental psychologist Alison Gopnik writes in her book, The Gardener and the Carpenter,  “The more we deprive boys of nurturing, the more difficulty they face in life.”</a:t>
            </a:r>
          </a:p>
          <a:p>
            <a:pPr marL="25400" indent="0">
              <a:buNone/>
            </a:pPr>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7863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C4FEFB-D345-4CB5-B0BA-F81B5449848C}"/>
              </a:ext>
            </a:extLst>
          </p:cNvPr>
          <p:cNvSpPr>
            <a:spLocks noGrp="1"/>
          </p:cNvSpPr>
          <p:nvPr>
            <p:ph type="title"/>
          </p:nvPr>
        </p:nvSpPr>
        <p:spPr/>
        <p:txBody>
          <a:bodyPr>
            <a:normAutofit/>
          </a:bodyPr>
          <a:lstStyle/>
          <a:p>
            <a:r>
              <a:rPr lang="en-US" b="1"/>
              <a:t>Recommendations for parents</a:t>
            </a:r>
          </a:p>
        </p:txBody>
      </p:sp>
      <p:graphicFrame>
        <p:nvGraphicFramePr>
          <p:cNvPr id="5" name="Text Placeholder 2">
            <a:extLst>
              <a:ext uri="{FF2B5EF4-FFF2-40B4-BE49-F238E27FC236}">
                <a16:creationId xmlns:a16="http://schemas.microsoft.com/office/drawing/2014/main" xmlns="" id="{3B2E7FF3-4F1D-4083-A9EE-D9D92B70F416}"/>
              </a:ext>
            </a:extLst>
          </p:cNvPr>
          <p:cNvGraphicFramePr>
            <a:graphicFrameLocks noGrp="1"/>
          </p:cNvGraphicFramePr>
          <p:nvPr>
            <p:ph idx="1"/>
            <p:extLst>
              <p:ext uri="{D42A27DB-BD31-4B8C-83A1-F6EECF244321}">
                <p14:modId xmlns:p14="http://schemas.microsoft.com/office/powerpoint/2010/main" val="3348096858"/>
              </p:ext>
            </p:extLst>
          </p:nvPr>
        </p:nvGraphicFramePr>
        <p:xfrm>
          <a:off x="1089025" y="1511300"/>
          <a:ext cx="7202488" cy="2589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683678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6DEAEB9-9CE8-4097-AC8F-0C160B20DC2C}"/>
              </a:ext>
            </a:extLst>
          </p:cNvPr>
          <p:cNvSpPr>
            <a:spLocks noGrp="1"/>
          </p:cNvSpPr>
          <p:nvPr>
            <p:ph type="title"/>
          </p:nvPr>
        </p:nvSpPr>
        <p:spPr/>
        <p:txBody>
          <a:bodyPr>
            <a:normAutofit/>
          </a:bodyPr>
          <a:lstStyle/>
          <a:p>
            <a:pPr algn="ctr"/>
            <a:r>
              <a:rPr lang="en-US" b="1" dirty="0"/>
              <a:t>How to Raise a boy</a:t>
            </a:r>
          </a:p>
        </p:txBody>
      </p:sp>
      <p:sp>
        <p:nvSpPr>
          <p:cNvPr id="3" name="Content Placeholder 2">
            <a:extLst>
              <a:ext uri="{FF2B5EF4-FFF2-40B4-BE49-F238E27FC236}">
                <a16:creationId xmlns:a16="http://schemas.microsoft.com/office/drawing/2014/main" xmlns="" id="{24B23FB0-EDF0-43AA-A2C1-61618E8DC3A4}"/>
              </a:ext>
            </a:extLst>
          </p:cNvPr>
          <p:cNvSpPr>
            <a:spLocks noGrp="1"/>
          </p:cNvSpPr>
          <p:nvPr>
            <p:ph idx="1"/>
          </p:nvPr>
        </p:nvSpPr>
        <p:spPr/>
        <p:txBody>
          <a:bodyPr>
            <a:normAutofit/>
          </a:bodyPr>
          <a:lstStyle/>
          <a:p>
            <a:pPr marL="0" indent="0" algn="ctr">
              <a:buNone/>
            </a:pPr>
            <a:r>
              <a:rPr lang="en-US" sz="2400" b="1" dirty="0"/>
              <a:t>This presentation is based on ideas from the book </a:t>
            </a:r>
            <a:r>
              <a:rPr lang="en-US" sz="2400" b="1" u="sng" dirty="0">
                <a:hlinkClick r:id="rId2"/>
              </a:rPr>
              <a:t>How to Raise a Boy: The Power of Connection to Build Good Men</a:t>
            </a:r>
            <a:r>
              <a:rPr lang="en-US" sz="2400" b="1" dirty="0"/>
              <a:t> </a:t>
            </a:r>
          </a:p>
          <a:p>
            <a:pPr marL="0" indent="0" algn="ctr">
              <a:buNone/>
            </a:pPr>
            <a:r>
              <a:rPr lang="en-US" sz="2400" b="1" dirty="0"/>
              <a:t>Author: Dr. Michael C. </a:t>
            </a:r>
            <a:r>
              <a:rPr lang="en-US" sz="2400" b="1" dirty="0" smtClean="0"/>
              <a:t>Reichert</a:t>
            </a:r>
            <a:endParaRPr lang="en-US" sz="2400" b="1" dirty="0"/>
          </a:p>
        </p:txBody>
      </p:sp>
    </p:spTree>
    <p:extLst>
      <p:ext uri="{BB962C8B-B14F-4D97-AF65-F5344CB8AC3E}">
        <p14:creationId xmlns:p14="http://schemas.microsoft.com/office/powerpoint/2010/main" val="1128916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17D24BE3-2577-4B08-A91A-FD9EFC641F1C}"/>
              </a:ext>
            </a:extLst>
          </p:cNvPr>
          <p:cNvSpPr>
            <a:spLocks noGrp="1"/>
          </p:cNvSpPr>
          <p:nvPr>
            <p:ph type="title"/>
          </p:nvPr>
        </p:nvSpPr>
        <p:spPr>
          <a:xfrm>
            <a:off x="645459" y="853671"/>
            <a:ext cx="2845263" cy="2894075"/>
          </a:xfrm>
        </p:spPr>
        <p:txBody>
          <a:bodyPr anchor="ctr">
            <a:normAutofit/>
          </a:bodyPr>
          <a:lstStyle/>
          <a:p>
            <a:r>
              <a:rPr lang="en-US" sz="1900" b="1"/>
              <a:t>Recommendations for parents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955CA6AA-FA72-4557-9FBA-BB1CCE8CD96A}"/>
              </a:ext>
            </a:extLst>
          </p:cNvPr>
          <p:cNvSpPr>
            <a:spLocks noGrp="1"/>
          </p:cNvSpPr>
          <p:nvPr>
            <p:ph idx="1"/>
          </p:nvPr>
        </p:nvSpPr>
        <p:spPr>
          <a:xfrm>
            <a:off x="4188362" y="853671"/>
            <a:ext cx="4080510" cy="2894076"/>
          </a:xfrm>
        </p:spPr>
        <p:txBody>
          <a:bodyPr anchor="ctr">
            <a:normAutofit/>
          </a:bodyPr>
          <a:lstStyle/>
          <a:p>
            <a:pPr marL="0" indent="0">
              <a:buNone/>
            </a:pPr>
            <a:r>
              <a:rPr lang="en-US" b="1">
                <a:solidFill>
                  <a:srgbClr val="000000"/>
                </a:solidFill>
              </a:rPr>
              <a:t>3. Listen to your boys: Listening is an emotional act. </a:t>
            </a:r>
          </a:p>
          <a:p>
            <a:pPr marL="0" indent="0">
              <a:buNone/>
            </a:pPr>
            <a:r>
              <a:rPr lang="en-US" b="1">
                <a:solidFill>
                  <a:srgbClr val="000000"/>
                </a:solidFill>
              </a:rPr>
              <a:t>Without being listened to, we are shut up in the solitude of our own hearts. (Michael Nichols) </a:t>
            </a:r>
          </a:p>
          <a:p>
            <a:pPr marL="0" indent="0">
              <a:buNone/>
            </a:pPr>
            <a:r>
              <a:rPr lang="en-US" b="1">
                <a:solidFill>
                  <a:srgbClr val="000000"/>
                </a:solidFill>
              </a:rPr>
              <a:t>When parents listen to their boys, they “bear witness,” that he is not alone. </a:t>
            </a:r>
          </a:p>
          <a:p>
            <a:pPr marL="0" indent="0">
              <a:buNone/>
            </a:pPr>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61358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8A98B237-0365-4747-90D3-D2B04E9580D4}"/>
              </a:ext>
            </a:extLst>
          </p:cNvPr>
          <p:cNvSpPr>
            <a:spLocks noGrp="1"/>
          </p:cNvSpPr>
          <p:nvPr>
            <p:ph type="title"/>
          </p:nvPr>
        </p:nvSpPr>
        <p:spPr>
          <a:xfrm>
            <a:off x="645459" y="853671"/>
            <a:ext cx="2845263" cy="2894075"/>
          </a:xfrm>
        </p:spPr>
        <p:txBody>
          <a:bodyPr anchor="ctr">
            <a:normAutofit/>
          </a:bodyPr>
          <a:lstStyle/>
          <a:p>
            <a:r>
              <a:rPr lang="en-US" sz="1900" b="1"/>
              <a:t>Recommendation for parents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9F31CFE0-073E-4AF9-BA5D-F3438C998E02}"/>
              </a:ext>
            </a:extLst>
          </p:cNvPr>
          <p:cNvSpPr>
            <a:spLocks noGrp="1"/>
          </p:cNvSpPr>
          <p:nvPr>
            <p:ph idx="1"/>
          </p:nvPr>
        </p:nvSpPr>
        <p:spPr>
          <a:xfrm>
            <a:off x="4188362" y="853671"/>
            <a:ext cx="4080510" cy="2894076"/>
          </a:xfrm>
        </p:spPr>
        <p:txBody>
          <a:bodyPr anchor="ctr">
            <a:normAutofit/>
          </a:bodyPr>
          <a:lstStyle/>
          <a:p>
            <a:pPr>
              <a:lnSpc>
                <a:spcPct val="110000"/>
              </a:lnSpc>
            </a:pPr>
            <a:r>
              <a:rPr lang="en-US" sz="1300" b="1">
                <a:solidFill>
                  <a:srgbClr val="000000"/>
                </a:solidFill>
              </a:rPr>
              <a:t>Effective listening involves attention, appreciation, and affirmation.</a:t>
            </a:r>
          </a:p>
          <a:p>
            <a:pPr>
              <a:lnSpc>
                <a:spcPct val="110000"/>
              </a:lnSpc>
            </a:pPr>
            <a:r>
              <a:rPr lang="en-US" sz="1300" b="1">
                <a:solidFill>
                  <a:srgbClr val="000000"/>
                </a:solidFill>
              </a:rPr>
              <a:t>Listening involves an exchange that is more like receiving, understanding, and holding what is said.  </a:t>
            </a:r>
          </a:p>
          <a:p>
            <a:pPr>
              <a:lnSpc>
                <a:spcPct val="110000"/>
              </a:lnSpc>
            </a:pPr>
            <a:r>
              <a:rPr lang="en-US" sz="1300" b="1">
                <a:solidFill>
                  <a:srgbClr val="000000"/>
                </a:solidFill>
              </a:rPr>
              <a:t>Listening goes nowhere when parents feel compelled to give advice in hopes of saving the boy from an imagined danger. </a:t>
            </a:r>
          </a:p>
          <a:p>
            <a:pPr>
              <a:lnSpc>
                <a:spcPct val="110000"/>
              </a:lnSpc>
            </a:pPr>
            <a:r>
              <a:rPr lang="en-US" sz="1300" b="1">
                <a:solidFill>
                  <a:srgbClr val="000000"/>
                </a:solidFill>
              </a:rPr>
              <a:t>Listening requires managing emotional reactions so they do not hijack the conversation. </a:t>
            </a:r>
          </a:p>
          <a:p>
            <a:pPr marL="0" indent="0">
              <a:lnSpc>
                <a:spcPct val="110000"/>
              </a:lnSpc>
              <a:buNone/>
            </a:pPr>
            <a:endParaRPr lang="en-US" sz="1300">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84411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28BD4FE0-6A65-482E-A3B2-9A1F97C4F0A1}"/>
              </a:ext>
            </a:extLst>
          </p:cNvPr>
          <p:cNvSpPr>
            <a:spLocks noGrp="1"/>
          </p:cNvSpPr>
          <p:nvPr>
            <p:ph type="title"/>
          </p:nvPr>
        </p:nvSpPr>
        <p:spPr>
          <a:xfrm>
            <a:off x="645459" y="853671"/>
            <a:ext cx="2845263" cy="2894075"/>
          </a:xfrm>
        </p:spPr>
        <p:txBody>
          <a:bodyPr anchor="ctr">
            <a:normAutofit/>
          </a:bodyPr>
          <a:lstStyle/>
          <a:p>
            <a:r>
              <a:rPr lang="en-US" sz="1900" b="1"/>
              <a:t>Recommendation for parents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A25F86A4-369C-4C10-95B4-A0730796C9C0}"/>
              </a:ext>
            </a:extLst>
          </p:cNvPr>
          <p:cNvSpPr>
            <a:spLocks noGrp="1"/>
          </p:cNvSpPr>
          <p:nvPr>
            <p:ph idx="1"/>
          </p:nvPr>
        </p:nvSpPr>
        <p:spPr>
          <a:xfrm>
            <a:off x="4188362" y="853671"/>
            <a:ext cx="4080510" cy="2894076"/>
          </a:xfrm>
        </p:spPr>
        <p:txBody>
          <a:bodyPr anchor="ctr">
            <a:normAutofit/>
          </a:bodyPr>
          <a:lstStyle/>
          <a:p>
            <a:pPr marL="25400" indent="0">
              <a:buNone/>
            </a:pPr>
            <a:r>
              <a:rPr lang="en-US" b="1">
                <a:solidFill>
                  <a:srgbClr val="000000"/>
                </a:solidFill>
              </a:rPr>
              <a:t>4. Show interest: </a:t>
            </a:r>
          </a:p>
          <a:p>
            <a:pPr marL="25400" indent="0">
              <a:buNone/>
            </a:pPr>
            <a:r>
              <a:rPr lang="en-US" b="1">
                <a:solidFill>
                  <a:srgbClr val="000000"/>
                </a:solidFill>
              </a:rPr>
              <a:t>The pressures to conform to toxic forms of masculinity are very strong for boys, even from a young age. To help them stay strong in the face of these pressures, it is important that parents show interest in their boys hopes and dreams. </a:t>
            </a:r>
          </a:p>
          <a:p>
            <a:pPr marL="25400" indent="0">
              <a:buNone/>
            </a:pPr>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930399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D921DBF8-7D06-43D0-B429-3EBCC9BF4FCA}"/>
              </a:ext>
            </a:extLst>
          </p:cNvPr>
          <p:cNvSpPr>
            <a:spLocks noGrp="1"/>
          </p:cNvSpPr>
          <p:nvPr>
            <p:ph type="title"/>
          </p:nvPr>
        </p:nvSpPr>
        <p:spPr>
          <a:xfrm>
            <a:off x="645459" y="853671"/>
            <a:ext cx="2845263" cy="2894075"/>
          </a:xfrm>
        </p:spPr>
        <p:txBody>
          <a:bodyPr anchor="ctr">
            <a:normAutofit/>
          </a:bodyPr>
          <a:lstStyle/>
          <a:p>
            <a:r>
              <a:rPr lang="en-US" sz="2700" b="1"/>
              <a:t>Have an adult mentor</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33CD853E-1DC8-4090-86BA-08025923B7EC}"/>
              </a:ext>
            </a:extLst>
          </p:cNvPr>
          <p:cNvSpPr>
            <a:spLocks noGrp="1"/>
          </p:cNvSpPr>
          <p:nvPr>
            <p:ph idx="1"/>
          </p:nvPr>
        </p:nvSpPr>
        <p:spPr>
          <a:xfrm>
            <a:off x="4188362" y="853671"/>
            <a:ext cx="4080510" cy="2894076"/>
          </a:xfrm>
        </p:spPr>
        <p:txBody>
          <a:bodyPr anchor="ctr">
            <a:normAutofit/>
          </a:bodyPr>
          <a:lstStyle/>
          <a:p>
            <a:pPr marL="25400" indent="0">
              <a:buNone/>
            </a:pPr>
            <a:r>
              <a:rPr lang="en-US" b="1">
                <a:solidFill>
                  <a:srgbClr val="000000"/>
                </a:solidFill>
              </a:rPr>
              <a:t>5. Have an adult mentor:</a:t>
            </a:r>
          </a:p>
          <a:p>
            <a:pPr marL="25400" indent="0">
              <a:buNone/>
            </a:pPr>
            <a:r>
              <a:rPr lang="en-US" b="1">
                <a:solidFill>
                  <a:srgbClr val="000000"/>
                </a:solidFill>
              </a:rPr>
              <a:t>A parent, teacher, or coach—who truly listens and shows up with care and persistence can help boys figure out who they really are and to follow their own course. </a:t>
            </a:r>
          </a:p>
          <a:p>
            <a:pPr marL="25400" indent="0">
              <a:buNone/>
            </a:pPr>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43759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81B71C0B-D0DB-4C0E-90EF-D4F83D323A17}"/>
              </a:ext>
            </a:extLst>
          </p:cNvPr>
          <p:cNvSpPr>
            <a:spLocks noGrp="1"/>
          </p:cNvSpPr>
          <p:nvPr>
            <p:ph type="title"/>
          </p:nvPr>
        </p:nvSpPr>
        <p:spPr>
          <a:xfrm>
            <a:off x="645459" y="853671"/>
            <a:ext cx="2845263" cy="2894075"/>
          </a:xfrm>
        </p:spPr>
        <p:txBody>
          <a:bodyPr anchor="ctr">
            <a:normAutofit/>
          </a:bodyPr>
          <a:lstStyle/>
          <a:p>
            <a:r>
              <a:rPr lang="en-US" sz="1900" b="1"/>
              <a:t>Recommendations for parents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45B19134-8DAD-41CF-8D14-7AFF70C86431}"/>
              </a:ext>
            </a:extLst>
          </p:cNvPr>
          <p:cNvSpPr>
            <a:spLocks noGrp="1"/>
          </p:cNvSpPr>
          <p:nvPr>
            <p:ph idx="1"/>
          </p:nvPr>
        </p:nvSpPr>
        <p:spPr>
          <a:xfrm>
            <a:off x="4188362" y="853671"/>
            <a:ext cx="4080510" cy="2894076"/>
          </a:xfrm>
        </p:spPr>
        <p:txBody>
          <a:bodyPr anchor="ctr">
            <a:normAutofit/>
          </a:bodyPr>
          <a:lstStyle/>
          <a:p>
            <a:pPr marL="25400" indent="0">
              <a:buNone/>
            </a:pPr>
            <a:r>
              <a:rPr lang="en-US" b="1">
                <a:solidFill>
                  <a:srgbClr val="000000"/>
                </a:solidFill>
              </a:rPr>
              <a:t>6. Encourage emotional expression:</a:t>
            </a:r>
          </a:p>
          <a:p>
            <a:pPr marL="25400" indent="0">
              <a:buNone/>
            </a:pPr>
            <a:r>
              <a:rPr lang="en-US">
                <a:solidFill>
                  <a:srgbClr val="000000"/>
                </a:solidFill>
              </a:rPr>
              <a:t>Boys have feelings just as girls do; they are simply not encouraged to express them, or they feel unsafe doing so. Parents can remove those barriers by building trust and by checking their own reactions when boys share difficult emotions.</a:t>
            </a: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06127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26E06473-92D0-4459-B53B-D96180F9C3D9}"/>
              </a:ext>
            </a:extLst>
          </p:cNvPr>
          <p:cNvSpPr>
            <a:spLocks noGrp="1"/>
          </p:cNvSpPr>
          <p:nvPr>
            <p:ph type="title"/>
          </p:nvPr>
        </p:nvSpPr>
        <p:spPr>
          <a:xfrm>
            <a:off x="645459" y="853671"/>
            <a:ext cx="2845263" cy="2894075"/>
          </a:xfrm>
        </p:spPr>
        <p:txBody>
          <a:bodyPr anchor="ctr">
            <a:normAutofit/>
          </a:bodyPr>
          <a:lstStyle/>
          <a:p>
            <a:r>
              <a:rPr lang="en-US" sz="2500" b="1"/>
              <a:t>7. Promote emotional intelligence</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BF7D94C8-4833-4386-BC0F-09DAC9B931D5}"/>
              </a:ext>
            </a:extLst>
          </p:cNvPr>
          <p:cNvSpPr>
            <a:spLocks noGrp="1"/>
          </p:cNvSpPr>
          <p:nvPr>
            <p:ph idx="1"/>
          </p:nvPr>
        </p:nvSpPr>
        <p:spPr>
          <a:xfrm>
            <a:off x="4188362" y="853671"/>
            <a:ext cx="4080510" cy="2894076"/>
          </a:xfrm>
        </p:spPr>
        <p:txBody>
          <a:bodyPr anchor="ctr">
            <a:normAutofit/>
          </a:bodyPr>
          <a:lstStyle/>
          <a:p>
            <a:r>
              <a:rPr lang="en-US" b="1">
                <a:solidFill>
                  <a:srgbClr val="000000"/>
                </a:solidFill>
              </a:rPr>
              <a:t>Help them recognition of emotions.</a:t>
            </a:r>
          </a:p>
          <a:p>
            <a:r>
              <a:rPr lang="en-US" b="1">
                <a:solidFill>
                  <a:srgbClr val="000000"/>
                </a:solidFill>
              </a:rPr>
              <a:t>Coach them in understanding of emotions.</a:t>
            </a:r>
          </a:p>
          <a:p>
            <a:r>
              <a:rPr lang="en-US" b="1">
                <a:solidFill>
                  <a:srgbClr val="000000"/>
                </a:solidFill>
              </a:rPr>
              <a:t>Help them in labeling emotions.</a:t>
            </a:r>
          </a:p>
          <a:p>
            <a:r>
              <a:rPr lang="en-US" b="1">
                <a:solidFill>
                  <a:srgbClr val="000000"/>
                </a:solidFill>
              </a:rPr>
              <a:t>Encourage them in expressing emotion</a:t>
            </a:r>
          </a:p>
          <a:p>
            <a:r>
              <a:rPr lang="en-US" b="1">
                <a:solidFill>
                  <a:srgbClr val="000000"/>
                </a:solidFill>
              </a:rPr>
              <a:t>Coach them in regulating emotion</a:t>
            </a:r>
          </a:p>
          <a:p>
            <a:pPr marL="0" indent="0">
              <a:buNone/>
            </a:pPr>
            <a:r>
              <a:rPr lang="en-US" b="1">
                <a:solidFill>
                  <a:srgbClr val="000000"/>
                </a:solidFill>
              </a:rPr>
              <a:t>(Marc Brackett)</a:t>
            </a: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06298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B65582DA-6FAB-4D91-9D84-9D349876C95D}"/>
              </a:ext>
            </a:extLst>
          </p:cNvPr>
          <p:cNvSpPr>
            <a:spLocks noGrp="1"/>
          </p:cNvSpPr>
          <p:nvPr>
            <p:ph type="title"/>
          </p:nvPr>
        </p:nvSpPr>
        <p:spPr>
          <a:xfrm>
            <a:off x="645459" y="853671"/>
            <a:ext cx="2845263" cy="2894075"/>
          </a:xfrm>
        </p:spPr>
        <p:txBody>
          <a:bodyPr anchor="ctr">
            <a:normAutofit/>
          </a:bodyPr>
          <a:lstStyle/>
          <a:p>
            <a:r>
              <a:rPr lang="en-US" sz="1900" b="1"/>
              <a:t>Recommendation for parents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6CE0BF37-600D-4CD3-8297-8A1C454DE025}"/>
              </a:ext>
            </a:extLst>
          </p:cNvPr>
          <p:cNvSpPr>
            <a:spLocks noGrp="1"/>
          </p:cNvSpPr>
          <p:nvPr>
            <p:ph idx="1"/>
          </p:nvPr>
        </p:nvSpPr>
        <p:spPr>
          <a:xfrm>
            <a:off x="4188362" y="853671"/>
            <a:ext cx="4080510" cy="2894076"/>
          </a:xfrm>
        </p:spPr>
        <p:txBody>
          <a:bodyPr anchor="ctr">
            <a:normAutofit/>
          </a:bodyPr>
          <a:lstStyle/>
          <a:p>
            <a:pPr marL="25400" indent="0">
              <a:lnSpc>
                <a:spcPct val="110000"/>
              </a:lnSpc>
              <a:buNone/>
            </a:pPr>
            <a:r>
              <a:rPr lang="en-US" sz="1400" b="1">
                <a:solidFill>
                  <a:srgbClr val="000000"/>
                </a:solidFill>
              </a:rPr>
              <a:t>8. Promote Autonomy, Not independence:</a:t>
            </a:r>
          </a:p>
          <a:p>
            <a:pPr marL="25400" indent="0">
              <a:lnSpc>
                <a:spcPct val="110000"/>
              </a:lnSpc>
              <a:buNone/>
            </a:pPr>
            <a:r>
              <a:rPr lang="en-US" sz="1400" b="1">
                <a:solidFill>
                  <a:srgbClr val="000000"/>
                </a:solidFill>
              </a:rPr>
              <a:t>Too often boys receive the message that their goal for adulthood is independence—where they act alone and in isolation. But what boys really need is autonomy: knowing how to advocate for their own needs and values in relationship to others. It’s important to support boys as they learn this—but that doesn’t mean intervening in their relationships or preventing them from experiencing disappointment and loss, says Reichert. </a:t>
            </a: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15572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BDDB227F-406C-4CE5-8512-DC808AD5560D}"/>
              </a:ext>
            </a:extLst>
          </p:cNvPr>
          <p:cNvSpPr>
            <a:spLocks noGrp="1"/>
          </p:cNvSpPr>
          <p:nvPr>
            <p:ph type="title"/>
          </p:nvPr>
        </p:nvSpPr>
        <p:spPr>
          <a:xfrm>
            <a:off x="645459" y="853671"/>
            <a:ext cx="2845263" cy="2894075"/>
          </a:xfrm>
        </p:spPr>
        <p:txBody>
          <a:bodyPr anchor="ctr">
            <a:normAutofit/>
          </a:bodyPr>
          <a:lstStyle/>
          <a:p>
            <a:r>
              <a:rPr lang="en-US" sz="1900" b="1"/>
              <a:t>Recommendation for parents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BB5DEF38-5EE8-40C3-83A2-A13CD68E8768}"/>
              </a:ext>
            </a:extLst>
          </p:cNvPr>
          <p:cNvSpPr>
            <a:spLocks noGrp="1"/>
          </p:cNvSpPr>
          <p:nvPr>
            <p:ph idx="1"/>
          </p:nvPr>
        </p:nvSpPr>
        <p:spPr>
          <a:xfrm>
            <a:off x="4188362" y="853671"/>
            <a:ext cx="4080510" cy="2894076"/>
          </a:xfrm>
        </p:spPr>
        <p:txBody>
          <a:bodyPr anchor="ctr">
            <a:normAutofit/>
          </a:bodyPr>
          <a:lstStyle/>
          <a:p>
            <a:pPr marL="25400" indent="0">
              <a:buNone/>
            </a:pPr>
            <a:r>
              <a:rPr lang="en-US" b="1">
                <a:solidFill>
                  <a:srgbClr val="000000"/>
                </a:solidFill>
              </a:rPr>
              <a:t>9. Advocate for boys: </a:t>
            </a:r>
          </a:p>
          <a:p>
            <a:pPr marL="25400" indent="0">
              <a:buNone/>
            </a:pPr>
            <a:r>
              <a:rPr lang="en-US" b="1">
                <a:solidFill>
                  <a:srgbClr val="000000"/>
                </a:solidFill>
              </a:rPr>
              <a:t>It helps if parents understand the pressures their boys face while growing into men. Too often, adults suffer from their own preconceived notions of what a boy is or should be, and they fail to see their boy’s underlying need for connection.</a:t>
            </a:r>
          </a:p>
          <a:p>
            <a:pPr marL="25400" indent="0">
              <a:buNone/>
            </a:pPr>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902314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19CEDA0F-554F-4EAB-A1B3-86723E595B46}"/>
              </a:ext>
            </a:extLst>
          </p:cNvPr>
          <p:cNvSpPr>
            <a:spLocks noGrp="1"/>
          </p:cNvSpPr>
          <p:nvPr>
            <p:ph type="title"/>
          </p:nvPr>
        </p:nvSpPr>
        <p:spPr>
          <a:xfrm>
            <a:off x="645459" y="853671"/>
            <a:ext cx="2845263" cy="2894075"/>
          </a:xfrm>
        </p:spPr>
        <p:txBody>
          <a:bodyPr anchor="ctr">
            <a:normAutofit/>
          </a:bodyPr>
          <a:lstStyle/>
          <a:p>
            <a:r>
              <a:rPr lang="en-US" sz="1900" b="1"/>
              <a:t>Recommendation for parents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17D16304-D4BD-40D5-A051-EDE654961B5A}"/>
              </a:ext>
            </a:extLst>
          </p:cNvPr>
          <p:cNvSpPr>
            <a:spLocks noGrp="1"/>
          </p:cNvSpPr>
          <p:nvPr>
            <p:ph idx="1"/>
          </p:nvPr>
        </p:nvSpPr>
        <p:spPr>
          <a:xfrm>
            <a:off x="4188362" y="853671"/>
            <a:ext cx="4080510" cy="2894076"/>
          </a:xfrm>
        </p:spPr>
        <p:txBody>
          <a:bodyPr anchor="ctr">
            <a:normAutofit/>
          </a:bodyPr>
          <a:lstStyle/>
          <a:p>
            <a:pPr marL="25400" indent="0">
              <a:buNone/>
            </a:pPr>
            <a:r>
              <a:rPr lang="en-US" b="1">
                <a:solidFill>
                  <a:srgbClr val="000000"/>
                </a:solidFill>
              </a:rPr>
              <a:t>10. See good in them:</a:t>
            </a:r>
          </a:p>
          <a:p>
            <a:pPr marL="25400" indent="0">
              <a:buNone/>
            </a:pPr>
            <a:r>
              <a:rPr lang="en-US" b="1">
                <a:solidFill>
                  <a:srgbClr val="000000"/>
                </a:solidFill>
              </a:rPr>
              <a:t>A good place to start is finding ways to see the good in him and reminding him how he delights you. You can also stand up for them when they are bruised by the insensitivity of others, letting them know you see them and love them for who they are - not for someone else’s vision of who they should be.</a:t>
            </a:r>
          </a:p>
          <a:p>
            <a:pPr marL="25400" indent="0">
              <a:buNone/>
            </a:pPr>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157037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4E558373-EA41-4EDD-B3CA-AEF93294252A}"/>
              </a:ext>
            </a:extLst>
          </p:cNvPr>
          <p:cNvSpPr>
            <a:spLocks noGrp="1"/>
          </p:cNvSpPr>
          <p:nvPr>
            <p:ph type="title"/>
          </p:nvPr>
        </p:nvSpPr>
        <p:spPr>
          <a:xfrm>
            <a:off x="645459" y="853671"/>
            <a:ext cx="2845263" cy="2894075"/>
          </a:xfrm>
        </p:spPr>
        <p:txBody>
          <a:bodyPr anchor="ctr">
            <a:normAutofit/>
          </a:bodyPr>
          <a:lstStyle/>
          <a:p>
            <a:r>
              <a:rPr lang="en-US" sz="2700" b="1"/>
              <a:t>Boy’s learning and schooling</a:t>
            </a:r>
          </a:p>
        </p:txBody>
      </p:sp>
      <p:grpSp>
        <p:nvGrpSpPr>
          <p:cNvPr id="28" name="Group 27">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29" name="Rectangle 28">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32" name="Rectangle 31">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Content Placeholder 2">
            <a:extLst>
              <a:ext uri="{FF2B5EF4-FFF2-40B4-BE49-F238E27FC236}">
                <a16:creationId xmlns:a16="http://schemas.microsoft.com/office/drawing/2014/main" xmlns="" id="{E577B504-12C8-4661-8D88-98B5ECF5B199}"/>
              </a:ext>
            </a:extLst>
          </p:cNvPr>
          <p:cNvSpPr>
            <a:spLocks noGrp="1"/>
          </p:cNvSpPr>
          <p:nvPr>
            <p:ph idx="1"/>
          </p:nvPr>
        </p:nvSpPr>
        <p:spPr>
          <a:xfrm>
            <a:off x="4188362" y="853671"/>
            <a:ext cx="4080510" cy="2894076"/>
          </a:xfrm>
        </p:spPr>
        <p:txBody>
          <a:bodyPr anchor="ctr">
            <a:normAutofit/>
          </a:bodyPr>
          <a:lstStyle/>
          <a:p>
            <a:pPr marL="0" indent="0">
              <a:lnSpc>
                <a:spcPct val="110000"/>
              </a:lnSpc>
              <a:buNone/>
            </a:pPr>
            <a:r>
              <a:rPr lang="en-US" sz="1300" b="1">
                <a:solidFill>
                  <a:srgbClr val="000000"/>
                </a:solidFill>
              </a:rPr>
              <a:t>The Organization of Economic Cooperation and Development (OECD) reports that:</a:t>
            </a:r>
          </a:p>
          <a:p>
            <a:pPr>
              <a:lnSpc>
                <a:spcPct val="110000"/>
              </a:lnSpc>
            </a:pPr>
            <a:r>
              <a:rPr lang="en-US" sz="1300" b="1">
                <a:solidFill>
                  <a:srgbClr val="000000"/>
                </a:solidFill>
              </a:rPr>
              <a:t>Boys play more video games and spend more time on their computers and on the internet outside of school than girls. </a:t>
            </a:r>
          </a:p>
          <a:p>
            <a:pPr>
              <a:lnSpc>
                <a:spcPct val="110000"/>
              </a:lnSpc>
            </a:pPr>
            <a:r>
              <a:rPr lang="en-US" sz="1300" b="1">
                <a:solidFill>
                  <a:srgbClr val="000000"/>
                </a:solidFill>
              </a:rPr>
              <a:t>They are less likely to read. </a:t>
            </a:r>
          </a:p>
          <a:p>
            <a:pPr>
              <a:lnSpc>
                <a:spcPct val="110000"/>
              </a:lnSpc>
            </a:pPr>
            <a:r>
              <a:rPr lang="en-US" sz="1300" b="1">
                <a:solidFill>
                  <a:srgbClr val="000000"/>
                </a:solidFill>
              </a:rPr>
              <a:t>They are less likely to do homework.</a:t>
            </a:r>
          </a:p>
          <a:p>
            <a:pPr>
              <a:lnSpc>
                <a:spcPct val="110000"/>
              </a:lnSpc>
            </a:pPr>
            <a:r>
              <a:rPr lang="en-US" sz="1300" b="1">
                <a:solidFill>
                  <a:srgbClr val="000000"/>
                </a:solidFill>
              </a:rPr>
              <a:t>They are more likely to have a negative attitude towards school.</a:t>
            </a:r>
          </a:p>
          <a:p>
            <a:pPr>
              <a:lnSpc>
                <a:spcPct val="110000"/>
              </a:lnSpc>
            </a:pPr>
            <a:r>
              <a:rPr lang="en-US" sz="1300" b="1">
                <a:solidFill>
                  <a:srgbClr val="000000"/>
                </a:solidFill>
              </a:rPr>
              <a:t>They are more likely to arrive late to school. </a:t>
            </a:r>
          </a:p>
        </p:txBody>
      </p:sp>
      <p:pic>
        <p:nvPicPr>
          <p:cNvPr id="34" name="Picture 33">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36" name="Straight Connector 35">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7373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xmlns="" id="{FD6EDB49-211E-499D-9A08-6C5FF3D06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9">
            <a:extLst>
              <a:ext uri="{FF2B5EF4-FFF2-40B4-BE49-F238E27FC236}">
                <a16:creationId xmlns:a16="http://schemas.microsoft.com/office/drawing/2014/main" xmlns="" id="{38F9F37E-D3CF-4F3D-96C2-25307819DF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xmlns="" id="{C5FFF17D-767C-40E7-8C89-962F1F54BC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2498" y="478881"/>
            <a:ext cx="8179004" cy="363257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E69F39E1-619D-4D9E-8823-8BD8CC3206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2653" y="649250"/>
            <a:ext cx="7838694" cy="329184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C8C53F47-DF50-454F-A5A6-6B969748D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76097" y="772694"/>
            <a:ext cx="7591806" cy="3044952"/>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EAFE1E80-9AE0-44C8-8858-D48F49F4DC08}"/>
              </a:ext>
            </a:extLst>
          </p:cNvPr>
          <p:cNvSpPr>
            <a:spLocks noGrp="1"/>
          </p:cNvSpPr>
          <p:nvPr>
            <p:ph type="title"/>
          </p:nvPr>
        </p:nvSpPr>
        <p:spPr>
          <a:xfrm>
            <a:off x="1088684" y="1032039"/>
            <a:ext cx="7054418" cy="752243"/>
          </a:xfrm>
        </p:spPr>
        <p:txBody>
          <a:bodyPr anchor="ctr">
            <a:normAutofit/>
          </a:bodyPr>
          <a:lstStyle/>
          <a:p>
            <a:r>
              <a:rPr lang="en-US" b="1"/>
              <a:t>Part 1 </a:t>
            </a:r>
            <a:br>
              <a:rPr lang="en-US" b="1"/>
            </a:br>
            <a:r>
              <a:rPr lang="en-US" b="1"/>
              <a:t>How to raise boys</a:t>
            </a:r>
          </a:p>
        </p:txBody>
      </p:sp>
      <p:sp>
        <p:nvSpPr>
          <p:cNvPr id="3" name="Text Placeholder 2">
            <a:extLst>
              <a:ext uri="{FF2B5EF4-FFF2-40B4-BE49-F238E27FC236}">
                <a16:creationId xmlns:a16="http://schemas.microsoft.com/office/drawing/2014/main" xmlns="" id="{7BB6316D-1D77-4DA8-AC2D-53911C2B0E0D}"/>
              </a:ext>
            </a:extLst>
          </p:cNvPr>
          <p:cNvSpPr>
            <a:spLocks noGrp="1"/>
          </p:cNvSpPr>
          <p:nvPr>
            <p:ph idx="1"/>
          </p:nvPr>
        </p:nvSpPr>
        <p:spPr>
          <a:xfrm>
            <a:off x="1088684" y="1848743"/>
            <a:ext cx="7054418" cy="1802678"/>
          </a:xfrm>
        </p:spPr>
        <p:txBody>
          <a:bodyPr>
            <a:normAutofit/>
          </a:bodyPr>
          <a:lstStyle/>
          <a:p>
            <a:pPr marL="25400" indent="0">
              <a:buNone/>
            </a:pPr>
            <a:r>
              <a:rPr lang="en-US" b="1" dirty="0"/>
              <a:t>The children are not projects, and parenting is less about outcomes than it is about relationships. (Alison Gopnik)</a:t>
            </a:r>
          </a:p>
        </p:txBody>
      </p:sp>
      <p:pic>
        <p:nvPicPr>
          <p:cNvPr id="18" name="Picture 17">
            <a:extLst>
              <a:ext uri="{FF2B5EF4-FFF2-40B4-BE49-F238E27FC236}">
                <a16:creationId xmlns:a16="http://schemas.microsoft.com/office/drawing/2014/main" xmlns="" id="{6A26901A-BC62-4A3A-A07A-65E1F3DDDEC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spTree>
    <p:extLst>
      <p:ext uri="{BB962C8B-B14F-4D97-AF65-F5344CB8AC3E}">
        <p14:creationId xmlns:p14="http://schemas.microsoft.com/office/powerpoint/2010/main" val="6435046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A3270C15-4A0F-4BCE-A797-EA882951DE56}"/>
              </a:ext>
            </a:extLst>
          </p:cNvPr>
          <p:cNvSpPr>
            <a:spLocks noGrp="1"/>
          </p:cNvSpPr>
          <p:nvPr>
            <p:ph type="title"/>
          </p:nvPr>
        </p:nvSpPr>
        <p:spPr>
          <a:xfrm>
            <a:off x="645459" y="853671"/>
            <a:ext cx="2845263" cy="2894075"/>
          </a:xfrm>
        </p:spPr>
        <p:txBody>
          <a:bodyPr anchor="ctr">
            <a:normAutofit/>
          </a:bodyPr>
          <a:lstStyle/>
          <a:p>
            <a:r>
              <a:rPr lang="en-US" sz="2700" b="1"/>
              <a:t>Boy’s learning and schooling</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26F93726-A9CF-44DF-8C04-15EC89468575}"/>
              </a:ext>
            </a:extLst>
          </p:cNvPr>
          <p:cNvSpPr>
            <a:spLocks noGrp="1"/>
          </p:cNvSpPr>
          <p:nvPr>
            <p:ph idx="1"/>
          </p:nvPr>
        </p:nvSpPr>
        <p:spPr>
          <a:xfrm>
            <a:off x="4188362" y="853671"/>
            <a:ext cx="4080510" cy="2894076"/>
          </a:xfrm>
        </p:spPr>
        <p:txBody>
          <a:bodyPr anchor="ctr">
            <a:normAutofit/>
          </a:bodyPr>
          <a:lstStyle/>
          <a:p>
            <a:r>
              <a:rPr lang="en-US" b="1">
                <a:solidFill>
                  <a:srgbClr val="000000"/>
                </a:solidFill>
              </a:rPr>
              <a:t>Eighth-grade marks predict the odds of completing college more accurately than standardized test scores. </a:t>
            </a:r>
          </a:p>
          <a:p>
            <a:r>
              <a:rPr lang="en-US" b="1">
                <a:solidFill>
                  <a:srgbClr val="000000"/>
                </a:solidFill>
              </a:rPr>
              <a:t>Compounding the social stress of racism and poverty, cultural norms of masculinity make it harder for boys to do well in school. </a:t>
            </a:r>
          </a:p>
          <a:p>
            <a:r>
              <a:rPr lang="en-US" b="1">
                <a:solidFill>
                  <a:srgbClr val="000000"/>
                </a:solidFill>
              </a:rPr>
              <a:t>Boys tend to be more physically active, disruptive, and test boundaries.</a:t>
            </a: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3">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086545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08F8AE-3C4F-4AD9-99A9-D4F906C1B834}"/>
              </a:ext>
            </a:extLst>
          </p:cNvPr>
          <p:cNvSpPr>
            <a:spLocks noGrp="1"/>
          </p:cNvSpPr>
          <p:nvPr>
            <p:ph type="title"/>
          </p:nvPr>
        </p:nvSpPr>
        <p:spPr/>
        <p:txBody>
          <a:bodyPr>
            <a:normAutofit/>
          </a:bodyPr>
          <a:lstStyle/>
          <a:p>
            <a:pPr algn="ctr"/>
            <a:r>
              <a:rPr lang="en-US" b="1" dirty="0"/>
              <a:t>How a parent fits into a boy’s learning and schooling? </a:t>
            </a:r>
            <a:endParaRPr lang="en-US" dirty="0"/>
          </a:p>
        </p:txBody>
      </p:sp>
      <p:sp>
        <p:nvSpPr>
          <p:cNvPr id="3" name="Content Placeholder 2">
            <a:extLst>
              <a:ext uri="{FF2B5EF4-FFF2-40B4-BE49-F238E27FC236}">
                <a16:creationId xmlns:a16="http://schemas.microsoft.com/office/drawing/2014/main" xmlns="" id="{48AF0927-B4F5-4874-AE5D-84351039168E}"/>
              </a:ext>
            </a:extLst>
          </p:cNvPr>
          <p:cNvSpPr>
            <a:spLocks noGrp="1"/>
          </p:cNvSpPr>
          <p:nvPr>
            <p:ph idx="1"/>
          </p:nvPr>
        </p:nvSpPr>
        <p:spPr/>
        <p:txBody>
          <a:bodyPr>
            <a:normAutofit/>
          </a:bodyPr>
          <a:lstStyle/>
          <a:p>
            <a:pPr marL="0" indent="0">
              <a:buNone/>
            </a:pPr>
            <a:r>
              <a:rPr lang="en-US" b="1" dirty="0">
                <a:solidFill>
                  <a:schemeClr val="accent1"/>
                </a:solidFill>
              </a:rPr>
              <a:t>1. Partnership with the school and teachers: Teamwork can be a powerful force for growth. </a:t>
            </a:r>
          </a:p>
          <a:p>
            <a:pPr lvl="1"/>
            <a:r>
              <a:rPr lang="en-US" b="1" dirty="0"/>
              <a:t>Work with school and teachers. </a:t>
            </a:r>
          </a:p>
          <a:p>
            <a:pPr lvl="1"/>
            <a:r>
              <a:rPr lang="en-US" b="1" dirty="0"/>
              <a:t>Coach your son to speak up for himself rather than jump in to communicate for him. </a:t>
            </a:r>
          </a:p>
          <a:p>
            <a:pPr lvl="1"/>
            <a:r>
              <a:rPr lang="en-US" b="1" dirty="0"/>
              <a:t>Encourage positive </a:t>
            </a:r>
            <a:r>
              <a:rPr lang="en-US" b="1" dirty="0" smtClean="0"/>
              <a:t>relationships </a:t>
            </a:r>
            <a:r>
              <a:rPr lang="en-US" b="1" dirty="0"/>
              <a:t>between teachers and you son. Respect between a teacher and a student is a fundamental requirement for learning partnership. </a:t>
            </a:r>
          </a:p>
          <a:p>
            <a:pPr lvl="1"/>
            <a:r>
              <a:rPr lang="en-US" b="1" dirty="0"/>
              <a:t>Strong connection with a teacher can serve as a “secure base”  for boys in school.</a:t>
            </a:r>
          </a:p>
          <a:p>
            <a:endParaRPr lang="en-US" b="1" dirty="0"/>
          </a:p>
          <a:p>
            <a:endParaRPr lang="en-US" dirty="0"/>
          </a:p>
          <a:p>
            <a:endParaRPr lang="en-US" dirty="0"/>
          </a:p>
        </p:txBody>
      </p:sp>
    </p:spTree>
    <p:extLst>
      <p:ext uri="{BB962C8B-B14F-4D97-AF65-F5344CB8AC3E}">
        <p14:creationId xmlns:p14="http://schemas.microsoft.com/office/powerpoint/2010/main" val="237611236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9737EEA-4301-4AC4-BAB2-B80ADF7B533C}"/>
              </a:ext>
            </a:extLst>
          </p:cNvPr>
          <p:cNvSpPr>
            <a:spLocks noGrp="1"/>
          </p:cNvSpPr>
          <p:nvPr>
            <p:ph type="title"/>
          </p:nvPr>
        </p:nvSpPr>
        <p:spPr>
          <a:xfrm>
            <a:off x="1088684" y="1032039"/>
            <a:ext cx="7054418" cy="752243"/>
          </a:xfrm>
        </p:spPr>
        <p:txBody>
          <a:bodyPr anchor="ctr">
            <a:normAutofit/>
          </a:bodyPr>
          <a:lstStyle/>
          <a:p>
            <a:r>
              <a:rPr lang="en-US" b="1" dirty="0"/>
              <a:t>How parent fit in boy’s learning and schooling? </a:t>
            </a:r>
          </a:p>
        </p:txBody>
      </p:sp>
      <p:sp>
        <p:nvSpPr>
          <p:cNvPr id="3" name="Content Placeholder 2">
            <a:extLst>
              <a:ext uri="{FF2B5EF4-FFF2-40B4-BE49-F238E27FC236}">
                <a16:creationId xmlns:a16="http://schemas.microsoft.com/office/drawing/2014/main" xmlns="" id="{C7F6363E-915B-4AA1-B0D3-7A3C12821C59}"/>
              </a:ext>
            </a:extLst>
          </p:cNvPr>
          <p:cNvSpPr>
            <a:spLocks noGrp="1"/>
          </p:cNvSpPr>
          <p:nvPr>
            <p:ph idx="1"/>
          </p:nvPr>
        </p:nvSpPr>
        <p:spPr>
          <a:xfrm>
            <a:off x="1088684" y="1848743"/>
            <a:ext cx="7054418" cy="1802678"/>
          </a:xfrm>
        </p:spPr>
        <p:txBody>
          <a:bodyPr>
            <a:normAutofit/>
          </a:bodyPr>
          <a:lstStyle/>
          <a:p>
            <a:pPr marL="0" indent="0">
              <a:lnSpc>
                <a:spcPct val="110000"/>
              </a:lnSpc>
              <a:buNone/>
            </a:pPr>
            <a:r>
              <a:rPr lang="en-US" b="1" dirty="0">
                <a:solidFill>
                  <a:schemeClr val="accent1"/>
                </a:solidFill>
              </a:rPr>
              <a:t>2. Respect their friendships:</a:t>
            </a:r>
          </a:p>
          <a:p>
            <a:pPr lvl="1">
              <a:lnSpc>
                <a:spcPct val="110000"/>
              </a:lnSpc>
            </a:pPr>
            <a:r>
              <a:rPr lang="en-US" b="1" dirty="0"/>
              <a:t>Provide opportunities for boys to develop friendships. </a:t>
            </a:r>
          </a:p>
          <a:p>
            <a:pPr lvl="1">
              <a:lnSpc>
                <a:spcPct val="110000"/>
              </a:lnSpc>
            </a:pPr>
            <a:r>
              <a:rPr lang="en-US" b="1" dirty="0"/>
              <a:t>Validate who he is.</a:t>
            </a:r>
          </a:p>
          <a:p>
            <a:pPr lvl="1">
              <a:lnSpc>
                <a:spcPct val="110000"/>
              </a:lnSpc>
            </a:pPr>
            <a:r>
              <a:rPr lang="en-US" b="1" dirty="0"/>
              <a:t>Help them to deal with set back of broken friendships.</a:t>
            </a:r>
          </a:p>
          <a:p>
            <a:pPr lvl="1">
              <a:lnSpc>
                <a:spcPct val="110000"/>
              </a:lnSpc>
            </a:pPr>
            <a:r>
              <a:rPr lang="en-US" b="1" dirty="0"/>
              <a:t>Try not to make big deal with “dry” periods with friends.</a:t>
            </a:r>
          </a:p>
          <a:p>
            <a:pPr lvl="1">
              <a:lnSpc>
                <a:spcPct val="110000"/>
              </a:lnSpc>
            </a:pPr>
            <a:r>
              <a:rPr lang="en-US" b="1" dirty="0"/>
              <a:t>Some boys find the peer group too much to contend with and give up trying. </a:t>
            </a:r>
          </a:p>
        </p:txBody>
      </p:sp>
    </p:spTree>
    <p:extLst>
      <p:ext uri="{BB962C8B-B14F-4D97-AF65-F5344CB8AC3E}">
        <p14:creationId xmlns:p14="http://schemas.microsoft.com/office/powerpoint/2010/main" val="20241844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90D1D1-8B39-4270-A7CE-054DD330C08D}"/>
              </a:ext>
            </a:extLst>
          </p:cNvPr>
          <p:cNvSpPr>
            <a:spLocks noGrp="1"/>
          </p:cNvSpPr>
          <p:nvPr>
            <p:ph type="title"/>
          </p:nvPr>
        </p:nvSpPr>
        <p:spPr/>
        <p:txBody>
          <a:bodyPr>
            <a:normAutofit/>
          </a:bodyPr>
          <a:lstStyle/>
          <a:p>
            <a:pPr algn="ctr"/>
            <a:r>
              <a:rPr lang="en-US" b="1" dirty="0"/>
              <a:t>How a parent fits in a boy’s learning and schooling? </a:t>
            </a:r>
          </a:p>
        </p:txBody>
      </p:sp>
      <p:sp>
        <p:nvSpPr>
          <p:cNvPr id="3" name="Content Placeholder 2">
            <a:extLst>
              <a:ext uri="{FF2B5EF4-FFF2-40B4-BE49-F238E27FC236}">
                <a16:creationId xmlns:a16="http://schemas.microsoft.com/office/drawing/2014/main" xmlns="" id="{D360B18A-B554-4102-AFFF-F24F4839EB9F}"/>
              </a:ext>
            </a:extLst>
          </p:cNvPr>
          <p:cNvSpPr>
            <a:spLocks noGrp="1"/>
          </p:cNvSpPr>
          <p:nvPr>
            <p:ph idx="1"/>
          </p:nvPr>
        </p:nvSpPr>
        <p:spPr/>
        <p:txBody>
          <a:bodyPr/>
          <a:lstStyle/>
          <a:p>
            <a:pPr marL="0" indent="0">
              <a:buNone/>
            </a:pPr>
            <a:r>
              <a:rPr lang="en-US" b="1" dirty="0">
                <a:solidFill>
                  <a:schemeClr val="accent1"/>
                </a:solidFill>
              </a:rPr>
              <a:t>3. Focus on primary prevention: </a:t>
            </a:r>
          </a:p>
          <a:p>
            <a:pPr lvl="1"/>
            <a:r>
              <a:rPr lang="en-US" dirty="0"/>
              <a:t>Social-emotional learning (SEL) has become so poplar in school for its value in the primary prevention of violence. SEL cultivates self-management and relationship-management skills, programs target self-esteem, social problem-solving, assertiveness, emotional literacy - all shown to reduce antisocial behavior. </a:t>
            </a:r>
          </a:p>
          <a:p>
            <a:pPr lvl="1"/>
            <a:r>
              <a:rPr lang="en-US" dirty="0"/>
              <a:t>Schoolwide programs in peer mediation and conflict resolution also assist boys toward better peer relationships by directing rising, levels of tension and aggression into routine, verbal interactions. </a:t>
            </a:r>
          </a:p>
        </p:txBody>
      </p:sp>
    </p:spTree>
    <p:extLst>
      <p:ext uri="{BB962C8B-B14F-4D97-AF65-F5344CB8AC3E}">
        <p14:creationId xmlns:p14="http://schemas.microsoft.com/office/powerpoint/2010/main" val="15480215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C176BF2-12B1-42D2-B5E3-292EA5FB8616}"/>
              </a:ext>
            </a:extLst>
          </p:cNvPr>
          <p:cNvSpPr>
            <a:spLocks noGrp="1"/>
          </p:cNvSpPr>
          <p:nvPr>
            <p:ph type="title"/>
          </p:nvPr>
        </p:nvSpPr>
        <p:spPr/>
        <p:txBody>
          <a:bodyPr>
            <a:normAutofit/>
          </a:bodyPr>
          <a:lstStyle/>
          <a:p>
            <a:pPr algn="ctr"/>
            <a:r>
              <a:rPr lang="en-US" b="1" dirty="0"/>
              <a:t>How a parent fits in a boy’s learning and schooling? </a:t>
            </a:r>
          </a:p>
        </p:txBody>
      </p:sp>
      <p:sp>
        <p:nvSpPr>
          <p:cNvPr id="3" name="Content Placeholder 2">
            <a:extLst>
              <a:ext uri="{FF2B5EF4-FFF2-40B4-BE49-F238E27FC236}">
                <a16:creationId xmlns:a16="http://schemas.microsoft.com/office/drawing/2014/main" xmlns="" id="{3C4199E7-0DCB-445A-BD9E-4701F9B697CE}"/>
              </a:ext>
            </a:extLst>
          </p:cNvPr>
          <p:cNvSpPr>
            <a:spLocks noGrp="1"/>
          </p:cNvSpPr>
          <p:nvPr>
            <p:ph idx="1"/>
          </p:nvPr>
        </p:nvSpPr>
        <p:spPr/>
        <p:txBody>
          <a:bodyPr>
            <a:normAutofit/>
          </a:bodyPr>
          <a:lstStyle/>
          <a:p>
            <a:pPr marL="0" indent="0">
              <a:buNone/>
            </a:pPr>
            <a:r>
              <a:rPr lang="en-US" b="1" dirty="0">
                <a:solidFill>
                  <a:schemeClr val="accent1"/>
                </a:solidFill>
              </a:rPr>
              <a:t>4. Family policy for son’s digital use</a:t>
            </a:r>
          </a:p>
          <a:p>
            <a:pPr lvl="1"/>
            <a:r>
              <a:rPr lang="en-US" b="1" dirty="0"/>
              <a:t>Participate in the school’s digital citizenship program.</a:t>
            </a:r>
          </a:p>
          <a:p>
            <a:pPr lvl="1"/>
            <a:r>
              <a:rPr lang="en-US" b="1" dirty="0"/>
              <a:t>Negotiating fair device use policies with your son.</a:t>
            </a:r>
          </a:p>
          <a:p>
            <a:pPr lvl="1"/>
            <a:r>
              <a:rPr lang="en-US" b="1" dirty="0"/>
              <a:t>Candid conversations about what is healthy and appropriate, and about how online behavior should reflect his core values, helps a boy to understand citizenship.  Conversation not lectures.</a:t>
            </a:r>
          </a:p>
          <a:p>
            <a:pPr lvl="1"/>
            <a:r>
              <a:rPr lang="en-US" b="1" dirty="0"/>
              <a:t>Establish a parental control policy with your son, setting goals and timelines for his ultimate independence. </a:t>
            </a:r>
          </a:p>
        </p:txBody>
      </p:sp>
    </p:spTree>
    <p:extLst>
      <p:ext uri="{BB962C8B-B14F-4D97-AF65-F5344CB8AC3E}">
        <p14:creationId xmlns:p14="http://schemas.microsoft.com/office/powerpoint/2010/main" val="6216221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E0C1116-6D52-4109-BBCB-9FDF7645704D}"/>
              </a:ext>
            </a:extLst>
          </p:cNvPr>
          <p:cNvSpPr>
            <a:spLocks noGrp="1"/>
          </p:cNvSpPr>
          <p:nvPr>
            <p:ph type="title"/>
          </p:nvPr>
        </p:nvSpPr>
        <p:spPr/>
        <p:txBody>
          <a:bodyPr>
            <a:normAutofit/>
          </a:bodyPr>
          <a:lstStyle/>
          <a:p>
            <a:pPr algn="ctr"/>
            <a:r>
              <a:rPr lang="en-US" b="1" dirty="0"/>
              <a:t>How a parent fits in a boy’s learning and schooling?</a:t>
            </a:r>
            <a:endParaRPr lang="en-US" dirty="0"/>
          </a:p>
        </p:txBody>
      </p:sp>
      <p:sp>
        <p:nvSpPr>
          <p:cNvPr id="3" name="Content Placeholder 2">
            <a:extLst>
              <a:ext uri="{FF2B5EF4-FFF2-40B4-BE49-F238E27FC236}">
                <a16:creationId xmlns:a16="http://schemas.microsoft.com/office/drawing/2014/main" xmlns="" id="{0000B1BD-E8DD-42CA-9F25-D6882F967572}"/>
              </a:ext>
            </a:extLst>
          </p:cNvPr>
          <p:cNvSpPr>
            <a:spLocks noGrp="1"/>
          </p:cNvSpPr>
          <p:nvPr>
            <p:ph idx="1"/>
          </p:nvPr>
        </p:nvSpPr>
        <p:spPr/>
        <p:txBody>
          <a:bodyPr/>
          <a:lstStyle/>
          <a:p>
            <a:pPr marL="0" indent="0">
              <a:buNone/>
            </a:pPr>
            <a:r>
              <a:rPr lang="en-US" sz="1800" dirty="0">
                <a:solidFill>
                  <a:schemeClr val="accent1"/>
                </a:solidFill>
              </a:rPr>
              <a:t>5. Advocate for your son:</a:t>
            </a:r>
          </a:p>
          <a:p>
            <a:r>
              <a:rPr lang="en-US" dirty="0"/>
              <a:t>Being an advocate does not mean rushing to rescue a boy. He just needs to know that he is not alone, and you are ready to provide a shield if he needs it. </a:t>
            </a:r>
          </a:p>
          <a:p>
            <a:r>
              <a:rPr lang="en-US" dirty="0"/>
              <a:t>Understand the threat posed by the social pressures they face. </a:t>
            </a:r>
          </a:p>
          <a:p>
            <a:r>
              <a:rPr lang="en-US" dirty="0"/>
              <a:t>Being a good ally to boys means welcoming and validating his struggles, no matter what, while also holding high expectations for his ability to figure out his own life. </a:t>
            </a:r>
          </a:p>
          <a:p>
            <a:endParaRPr lang="en-US" dirty="0"/>
          </a:p>
        </p:txBody>
      </p:sp>
    </p:spTree>
    <p:extLst>
      <p:ext uri="{BB962C8B-B14F-4D97-AF65-F5344CB8AC3E}">
        <p14:creationId xmlns:p14="http://schemas.microsoft.com/office/powerpoint/2010/main" val="40715824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729FFD-A07E-40AA-8A08-06FBB36444A5}"/>
              </a:ext>
            </a:extLst>
          </p:cNvPr>
          <p:cNvSpPr>
            <a:spLocks noGrp="1"/>
          </p:cNvSpPr>
          <p:nvPr>
            <p:ph type="title"/>
          </p:nvPr>
        </p:nvSpPr>
        <p:spPr/>
        <p:txBody>
          <a:bodyPr>
            <a:normAutofit/>
          </a:bodyPr>
          <a:lstStyle/>
          <a:p>
            <a:pPr algn="ctr"/>
            <a:r>
              <a:rPr lang="en-US" b="1" dirty="0"/>
              <a:t>How a parent fits in a boy’s learning and schooling? </a:t>
            </a:r>
          </a:p>
        </p:txBody>
      </p:sp>
      <p:sp>
        <p:nvSpPr>
          <p:cNvPr id="3" name="Content Placeholder 2">
            <a:extLst>
              <a:ext uri="{FF2B5EF4-FFF2-40B4-BE49-F238E27FC236}">
                <a16:creationId xmlns:a16="http://schemas.microsoft.com/office/drawing/2014/main" xmlns="" id="{E1785794-7152-4EBE-9211-1CC74621580E}"/>
              </a:ext>
            </a:extLst>
          </p:cNvPr>
          <p:cNvSpPr>
            <a:spLocks noGrp="1"/>
          </p:cNvSpPr>
          <p:nvPr>
            <p:ph idx="1"/>
          </p:nvPr>
        </p:nvSpPr>
        <p:spPr/>
        <p:txBody>
          <a:bodyPr>
            <a:normAutofit/>
          </a:bodyPr>
          <a:lstStyle/>
          <a:p>
            <a:pPr marL="0" indent="0">
              <a:buNone/>
            </a:pPr>
            <a:r>
              <a:rPr lang="en-US" sz="1900" b="1" dirty="0">
                <a:solidFill>
                  <a:schemeClr val="accent2"/>
                </a:solidFill>
              </a:rPr>
              <a:t>The following list of problems are attributable to gaming:</a:t>
            </a:r>
          </a:p>
          <a:p>
            <a:pPr lvl="1"/>
            <a:r>
              <a:rPr lang="en-US" b="1" dirty="0"/>
              <a:t>Preoccupation</a:t>
            </a:r>
          </a:p>
          <a:p>
            <a:pPr lvl="1"/>
            <a:r>
              <a:rPr lang="en-US" b="1" dirty="0"/>
              <a:t>Withdrawal feelings when unable to play</a:t>
            </a:r>
          </a:p>
          <a:p>
            <a:pPr lvl="1"/>
            <a:r>
              <a:rPr lang="en-US" b="1" dirty="0"/>
              <a:t>Tolerance (compulsion to spend more and more time gaming)</a:t>
            </a:r>
          </a:p>
          <a:p>
            <a:pPr lvl="1"/>
            <a:r>
              <a:rPr lang="en-US" b="1" dirty="0"/>
              <a:t>Difficulties controlling time spent gaming</a:t>
            </a:r>
          </a:p>
          <a:p>
            <a:pPr lvl="1"/>
            <a:r>
              <a:rPr lang="en-US" b="1" dirty="0"/>
              <a:t>Giving up other activities to play and playing despite problems that arise</a:t>
            </a:r>
          </a:p>
          <a:p>
            <a:pPr lvl="1"/>
            <a:r>
              <a:rPr lang="en-US" b="1" dirty="0"/>
              <a:t>Becoming deceptive and secretive</a:t>
            </a:r>
          </a:p>
          <a:p>
            <a:pPr lvl="1"/>
            <a:r>
              <a:rPr lang="en-US" b="1" dirty="0"/>
              <a:t>Relying on gaming to relieve negative moods. </a:t>
            </a:r>
          </a:p>
        </p:txBody>
      </p:sp>
    </p:spTree>
    <p:extLst>
      <p:ext uri="{BB962C8B-B14F-4D97-AF65-F5344CB8AC3E}">
        <p14:creationId xmlns:p14="http://schemas.microsoft.com/office/powerpoint/2010/main" val="31117848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37ECF07-0216-4309-B2C6-1D5A810B3691}"/>
              </a:ext>
            </a:extLst>
          </p:cNvPr>
          <p:cNvSpPr>
            <a:spLocks noGrp="1"/>
          </p:cNvSpPr>
          <p:nvPr>
            <p:ph type="title"/>
          </p:nvPr>
        </p:nvSpPr>
        <p:spPr/>
        <p:txBody>
          <a:bodyPr>
            <a:normAutofit/>
          </a:bodyPr>
          <a:lstStyle/>
          <a:p>
            <a:pPr algn="ctr"/>
            <a:r>
              <a:rPr lang="en-US" b="1" dirty="0"/>
              <a:t>How a parent fits in a boy’s learning and schooling? </a:t>
            </a:r>
            <a:endParaRPr lang="en-US" dirty="0"/>
          </a:p>
        </p:txBody>
      </p:sp>
      <p:sp>
        <p:nvSpPr>
          <p:cNvPr id="3" name="Content Placeholder 2">
            <a:extLst>
              <a:ext uri="{FF2B5EF4-FFF2-40B4-BE49-F238E27FC236}">
                <a16:creationId xmlns:a16="http://schemas.microsoft.com/office/drawing/2014/main" xmlns="" id="{34ADBC89-150F-4732-BB6C-6597FC7D9F85}"/>
              </a:ext>
            </a:extLst>
          </p:cNvPr>
          <p:cNvSpPr>
            <a:spLocks noGrp="1"/>
          </p:cNvSpPr>
          <p:nvPr>
            <p:ph idx="1"/>
          </p:nvPr>
        </p:nvSpPr>
        <p:spPr/>
        <p:txBody>
          <a:bodyPr>
            <a:normAutofit fontScale="85000" lnSpcReduction="10000"/>
          </a:bodyPr>
          <a:lstStyle/>
          <a:p>
            <a:pPr marL="0" indent="0">
              <a:buNone/>
            </a:pPr>
            <a:r>
              <a:rPr lang="en-US" sz="1800" dirty="0">
                <a:solidFill>
                  <a:schemeClr val="accent1"/>
                </a:solidFill>
              </a:rPr>
              <a:t>6. Exercise Authority: Make boys accountable. </a:t>
            </a:r>
          </a:p>
          <a:p>
            <a:pPr marL="0" indent="0">
              <a:buNone/>
            </a:pPr>
            <a:r>
              <a:rPr lang="en-US" sz="1800" dirty="0"/>
              <a:t>Three qualities are essential when holding a boy accountable: </a:t>
            </a:r>
          </a:p>
          <a:p>
            <a:r>
              <a:rPr lang="en-US" sz="1800" dirty="0"/>
              <a:t>Emotional acceptance (</a:t>
            </a:r>
            <a:r>
              <a:rPr lang="en-US" sz="1800" dirty="0" err="1"/>
              <a:t>e.g</a:t>
            </a:r>
            <a:r>
              <a:rPr lang="en-US" sz="1800" dirty="0"/>
              <a:t> accepting feelings of anger but not accepting how it is manifested)</a:t>
            </a:r>
          </a:p>
          <a:p>
            <a:r>
              <a:rPr lang="en-US" sz="1800" dirty="0"/>
              <a:t>Behavioral containment (Stay firm against aggressive behavior but in such a way that does not compromise or weaken connection or their sense of connectedness to you)</a:t>
            </a:r>
          </a:p>
          <a:p>
            <a:r>
              <a:rPr lang="en-US" sz="1800" dirty="0"/>
              <a:t>Prosocial guidance (Exercising  authority must be strategic rather than reactive). </a:t>
            </a:r>
          </a:p>
          <a:p>
            <a:pPr marL="0" indent="0">
              <a:buNone/>
            </a:pPr>
            <a:endParaRPr lang="en-US" sz="1800" dirty="0">
              <a:solidFill>
                <a:schemeClr val="accent1"/>
              </a:solidFill>
            </a:endParaRPr>
          </a:p>
        </p:txBody>
      </p:sp>
    </p:spTree>
    <p:extLst>
      <p:ext uri="{BB962C8B-B14F-4D97-AF65-F5344CB8AC3E}">
        <p14:creationId xmlns:p14="http://schemas.microsoft.com/office/powerpoint/2010/main" val="11718658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3DC6F6D-FDBB-466D-B162-E4B90BCE9669}"/>
              </a:ext>
            </a:extLst>
          </p:cNvPr>
          <p:cNvSpPr>
            <a:spLocks noGrp="1"/>
          </p:cNvSpPr>
          <p:nvPr>
            <p:ph type="title"/>
          </p:nvPr>
        </p:nvSpPr>
        <p:spPr/>
        <p:txBody>
          <a:bodyPr>
            <a:normAutofit/>
          </a:bodyPr>
          <a:lstStyle/>
          <a:p>
            <a:pPr algn="ctr"/>
            <a:r>
              <a:rPr lang="en-US" b="1" dirty="0"/>
              <a:t>How a parent fits in a boy’s learning and schooling? </a:t>
            </a:r>
            <a:endParaRPr lang="en-US" dirty="0"/>
          </a:p>
        </p:txBody>
      </p:sp>
      <p:sp>
        <p:nvSpPr>
          <p:cNvPr id="3" name="Content Placeholder 2">
            <a:extLst>
              <a:ext uri="{FF2B5EF4-FFF2-40B4-BE49-F238E27FC236}">
                <a16:creationId xmlns:a16="http://schemas.microsoft.com/office/drawing/2014/main" xmlns="" id="{3C1E1245-B48D-4069-9C1D-3144D69C5B8D}"/>
              </a:ext>
            </a:extLst>
          </p:cNvPr>
          <p:cNvSpPr>
            <a:spLocks noGrp="1"/>
          </p:cNvSpPr>
          <p:nvPr>
            <p:ph idx="1"/>
          </p:nvPr>
        </p:nvSpPr>
        <p:spPr/>
        <p:txBody>
          <a:bodyPr/>
          <a:lstStyle/>
          <a:p>
            <a:pPr marL="0" indent="0">
              <a:buNone/>
            </a:pPr>
            <a:r>
              <a:rPr lang="en-US" sz="1600" b="1" dirty="0">
                <a:solidFill>
                  <a:schemeClr val="accent1"/>
                </a:solidFill>
              </a:rPr>
              <a:t>7. Promote Autonomy: </a:t>
            </a:r>
          </a:p>
          <a:p>
            <a:r>
              <a:rPr lang="en-US" dirty="0"/>
              <a:t>Don’t take over when a boy makes a mistake. Instead, lend confidence and serve as a safe space of feelings of frustration or defeat as they arise.</a:t>
            </a:r>
          </a:p>
          <a:p>
            <a:pPr marL="0" indent="0">
              <a:buNone/>
            </a:pPr>
            <a:endParaRPr lang="en-US" dirty="0"/>
          </a:p>
          <a:p>
            <a:endParaRPr lang="en-US" dirty="0"/>
          </a:p>
        </p:txBody>
      </p:sp>
    </p:spTree>
    <p:extLst>
      <p:ext uri="{BB962C8B-B14F-4D97-AF65-F5344CB8AC3E}">
        <p14:creationId xmlns:p14="http://schemas.microsoft.com/office/powerpoint/2010/main" val="196406598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0CD172-BFF5-4798-8964-0E027F9EE010}"/>
              </a:ext>
            </a:extLst>
          </p:cNvPr>
          <p:cNvSpPr>
            <a:spLocks noGrp="1"/>
          </p:cNvSpPr>
          <p:nvPr>
            <p:ph type="title"/>
          </p:nvPr>
        </p:nvSpPr>
        <p:spPr/>
        <p:txBody>
          <a:bodyPr>
            <a:normAutofit/>
          </a:bodyPr>
          <a:lstStyle/>
          <a:p>
            <a:pPr algn="ctr"/>
            <a:r>
              <a:rPr lang="en-US" b="1" dirty="0"/>
              <a:t>How a parent fits in a boy’s in love, sex, and affection?</a:t>
            </a:r>
          </a:p>
        </p:txBody>
      </p:sp>
      <p:sp>
        <p:nvSpPr>
          <p:cNvPr id="3" name="Content Placeholder 2">
            <a:extLst>
              <a:ext uri="{FF2B5EF4-FFF2-40B4-BE49-F238E27FC236}">
                <a16:creationId xmlns:a16="http://schemas.microsoft.com/office/drawing/2014/main" xmlns="" id="{F2B5855B-80BB-4A60-81C2-3632DBCD1E2E}"/>
              </a:ext>
            </a:extLst>
          </p:cNvPr>
          <p:cNvSpPr>
            <a:spLocks noGrp="1"/>
          </p:cNvSpPr>
          <p:nvPr>
            <p:ph idx="1"/>
          </p:nvPr>
        </p:nvSpPr>
        <p:spPr/>
        <p:txBody>
          <a:bodyPr>
            <a:normAutofit/>
          </a:bodyPr>
          <a:lstStyle/>
          <a:p>
            <a:pPr marL="0" indent="0">
              <a:buNone/>
            </a:pPr>
            <a:r>
              <a:rPr lang="en-US" b="1" dirty="0">
                <a:solidFill>
                  <a:schemeClr val="accent1"/>
                </a:solidFill>
              </a:rPr>
              <a:t>8. Last, but not least: </a:t>
            </a:r>
          </a:p>
          <a:p>
            <a:pPr marL="0" indent="0">
              <a:buNone/>
            </a:pPr>
            <a:r>
              <a:rPr lang="en-US" dirty="0"/>
              <a:t>Boys reach puberty between the ages twelve and fourteen. In today’s digital world, virtually every boy has found a way </a:t>
            </a:r>
            <a:r>
              <a:rPr lang="en-US" dirty="0" smtClean="0"/>
              <a:t>to pornographic </a:t>
            </a:r>
            <a:r>
              <a:rPr lang="en-US" dirty="0"/>
              <a:t>websites. Therefore, ignoring is not good strategy. </a:t>
            </a:r>
          </a:p>
          <a:p>
            <a:r>
              <a:rPr lang="en-US" dirty="0"/>
              <a:t>Provide opportunities for boys to be able to talk about intimate experiences. </a:t>
            </a:r>
          </a:p>
          <a:p>
            <a:r>
              <a:rPr lang="en-US" dirty="0"/>
              <a:t>Purposefully intruding on the boy’s privacy is good strategy (not judging and not pushing)</a:t>
            </a:r>
          </a:p>
          <a:p>
            <a:r>
              <a:rPr lang="en-US" dirty="0"/>
              <a:t>When to talk about these issues is also important. </a:t>
            </a:r>
          </a:p>
        </p:txBody>
      </p:sp>
    </p:spTree>
    <p:extLst>
      <p:ext uri="{BB962C8B-B14F-4D97-AF65-F5344CB8AC3E}">
        <p14:creationId xmlns:p14="http://schemas.microsoft.com/office/powerpoint/2010/main" val="10710919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D6EDB49-211E-499D-9A08-6C5FF3D06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38F9F37E-D3CF-4F3D-96C2-25307819DF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xmlns="" id="{C5FFF17D-767C-40E7-8C89-962F1F54BC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2498" y="478881"/>
            <a:ext cx="8179004" cy="363257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E69F39E1-619D-4D9E-8823-8BD8CC3206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2653" y="649250"/>
            <a:ext cx="7838694" cy="329184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C8C53F47-DF50-454F-A5A6-6B969748D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76097" y="772694"/>
            <a:ext cx="7591806" cy="3044952"/>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92BF8D8E-2EAA-45DA-A03A-DB199BA64539}"/>
              </a:ext>
            </a:extLst>
          </p:cNvPr>
          <p:cNvSpPr>
            <a:spLocks noGrp="1"/>
          </p:cNvSpPr>
          <p:nvPr>
            <p:ph type="title"/>
          </p:nvPr>
        </p:nvSpPr>
        <p:spPr>
          <a:xfrm>
            <a:off x="1088684" y="1032039"/>
            <a:ext cx="7054418" cy="752243"/>
          </a:xfrm>
        </p:spPr>
        <p:txBody>
          <a:bodyPr anchor="ctr">
            <a:normAutofit/>
          </a:bodyPr>
          <a:lstStyle/>
          <a:p>
            <a:r>
              <a:rPr lang="en-US" sz="1900" b="1"/>
              <a:t>How to raise boys</a:t>
            </a:r>
            <a:br>
              <a:rPr lang="en-US" sz="1900" b="1"/>
            </a:br>
            <a:r>
              <a:rPr lang="en-US" sz="1900" b="1"/>
              <a:t>The power of connection to Build good men</a:t>
            </a:r>
          </a:p>
        </p:txBody>
      </p:sp>
      <p:sp>
        <p:nvSpPr>
          <p:cNvPr id="3" name="Content Placeholder 2">
            <a:extLst>
              <a:ext uri="{FF2B5EF4-FFF2-40B4-BE49-F238E27FC236}">
                <a16:creationId xmlns:a16="http://schemas.microsoft.com/office/drawing/2014/main" xmlns="" id="{0E9A447C-DA09-4529-B427-946F4B191501}"/>
              </a:ext>
            </a:extLst>
          </p:cNvPr>
          <p:cNvSpPr>
            <a:spLocks noGrp="1"/>
          </p:cNvSpPr>
          <p:nvPr>
            <p:ph idx="1"/>
          </p:nvPr>
        </p:nvSpPr>
        <p:spPr>
          <a:xfrm>
            <a:off x="1088684" y="1848743"/>
            <a:ext cx="7054418" cy="1802678"/>
          </a:xfrm>
        </p:spPr>
        <p:txBody>
          <a:bodyPr>
            <a:normAutofit/>
          </a:bodyPr>
          <a:lstStyle/>
          <a:p>
            <a:pPr marL="0" indent="0">
              <a:buNone/>
            </a:pPr>
            <a:r>
              <a:rPr lang="en-US"/>
              <a:t>Dr. Michael C. Reichert, the author of this book says, “the paradigms about boys needing to be stoic and manly can actually cause them to shut down, leading to anger, isolation, and disrespectful or even destructive behaviors. The key to changing the culture lies in how parents, educators, and mentors help boys develop socially and emotionally. “ </a:t>
            </a:r>
            <a:endParaRPr lang="en-US" dirty="0"/>
          </a:p>
        </p:txBody>
      </p:sp>
      <p:pic>
        <p:nvPicPr>
          <p:cNvPr id="18" name="Picture 17">
            <a:extLst>
              <a:ext uri="{FF2B5EF4-FFF2-40B4-BE49-F238E27FC236}">
                <a16:creationId xmlns:a16="http://schemas.microsoft.com/office/drawing/2014/main" xmlns="" id="{6A26901A-BC62-4A3A-A07A-65E1F3DDDEC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spTree>
    <p:extLst>
      <p:ext uri="{BB962C8B-B14F-4D97-AF65-F5344CB8AC3E}">
        <p14:creationId xmlns:p14="http://schemas.microsoft.com/office/powerpoint/2010/main" val="4829260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FB4512-C124-4DF8-8885-DCB535C3256A}"/>
              </a:ext>
            </a:extLst>
          </p:cNvPr>
          <p:cNvSpPr>
            <a:spLocks noGrp="1"/>
          </p:cNvSpPr>
          <p:nvPr>
            <p:ph type="title"/>
          </p:nvPr>
        </p:nvSpPr>
        <p:spPr/>
        <p:txBody>
          <a:bodyPr/>
          <a:lstStyle/>
          <a:p>
            <a:pPr algn="ctr"/>
            <a:r>
              <a:rPr lang="en-US" b="1" dirty="0"/>
              <a:t>Final word: Raising sons 101</a:t>
            </a:r>
          </a:p>
        </p:txBody>
      </p:sp>
      <p:sp>
        <p:nvSpPr>
          <p:cNvPr id="3" name="Content Placeholder 2">
            <a:extLst>
              <a:ext uri="{FF2B5EF4-FFF2-40B4-BE49-F238E27FC236}">
                <a16:creationId xmlns:a16="http://schemas.microsoft.com/office/drawing/2014/main" xmlns="" id="{01D33D3A-1507-4D01-9625-E23F7E43DBD1}"/>
              </a:ext>
            </a:extLst>
          </p:cNvPr>
          <p:cNvSpPr>
            <a:spLocks noGrp="1"/>
          </p:cNvSpPr>
          <p:nvPr>
            <p:ph idx="1"/>
          </p:nvPr>
        </p:nvSpPr>
        <p:spPr/>
        <p:txBody>
          <a:bodyPr/>
          <a:lstStyle/>
          <a:p>
            <a:pPr marL="0" indent="0">
              <a:buNone/>
            </a:pPr>
            <a:r>
              <a:rPr lang="en-US" b="1" dirty="0">
                <a:solidFill>
                  <a:schemeClr val="accent1"/>
                </a:solidFill>
              </a:rPr>
              <a:t>Five major lesson from the author of the book: </a:t>
            </a:r>
          </a:p>
          <a:p>
            <a:pPr lvl="1"/>
            <a:r>
              <a:rPr lang="en-US" b="1" dirty="0"/>
              <a:t>Advocate for your son</a:t>
            </a:r>
          </a:p>
          <a:p>
            <a:pPr lvl="1"/>
            <a:r>
              <a:rPr lang="en-US" b="1" dirty="0"/>
              <a:t>Offer a relationship for strong sense of self</a:t>
            </a:r>
          </a:p>
          <a:p>
            <a:pPr lvl="1"/>
            <a:r>
              <a:rPr lang="en-US" b="1" dirty="0"/>
              <a:t>Encourage emotional expression</a:t>
            </a:r>
          </a:p>
          <a:p>
            <a:pPr lvl="1"/>
            <a:r>
              <a:rPr lang="en-US" b="1" dirty="0"/>
              <a:t>Exercise authority</a:t>
            </a:r>
          </a:p>
          <a:p>
            <a:pPr lvl="1"/>
            <a:r>
              <a:rPr lang="en-US" b="1" dirty="0"/>
              <a:t>Promote autonomy</a:t>
            </a:r>
          </a:p>
          <a:p>
            <a:endParaRPr lang="en-US" dirty="0"/>
          </a:p>
        </p:txBody>
      </p:sp>
    </p:spTree>
    <p:extLst>
      <p:ext uri="{BB962C8B-B14F-4D97-AF65-F5344CB8AC3E}">
        <p14:creationId xmlns:p14="http://schemas.microsoft.com/office/powerpoint/2010/main" val="254496788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9D599C-2295-4CE8-8F52-9A3E990F6052}"/>
              </a:ext>
            </a:extLst>
          </p:cNvPr>
          <p:cNvSpPr>
            <a:spLocks noGrp="1"/>
          </p:cNvSpPr>
          <p:nvPr>
            <p:ph type="title"/>
          </p:nvPr>
        </p:nvSpPr>
        <p:spPr/>
        <p:txBody>
          <a:bodyPr/>
          <a:lstStyle/>
          <a:p>
            <a:r>
              <a:rPr lang="en-US" dirty="0"/>
              <a:t>In conclusion: </a:t>
            </a:r>
          </a:p>
        </p:txBody>
      </p:sp>
      <p:sp>
        <p:nvSpPr>
          <p:cNvPr id="3" name="Content Placeholder 2">
            <a:extLst>
              <a:ext uri="{FF2B5EF4-FFF2-40B4-BE49-F238E27FC236}">
                <a16:creationId xmlns:a16="http://schemas.microsoft.com/office/drawing/2014/main" xmlns="" id="{98007A52-2264-41D3-AC36-7BCA63520E81}"/>
              </a:ext>
            </a:extLst>
          </p:cNvPr>
          <p:cNvSpPr>
            <a:spLocks noGrp="1"/>
          </p:cNvSpPr>
          <p:nvPr>
            <p:ph idx="1"/>
          </p:nvPr>
        </p:nvSpPr>
        <p:spPr/>
        <p:txBody>
          <a:bodyPr/>
          <a:lstStyle/>
          <a:p>
            <a:pPr marL="0" indent="0">
              <a:buNone/>
            </a:pPr>
            <a:r>
              <a:rPr lang="en-US" dirty="0"/>
              <a:t>Only when hearts and minds work together, when boys can be honest about what hurts, can they truly feel their connection to others. When boy’s natural expressiveness is disrupted, their virtue is diminished. </a:t>
            </a:r>
            <a:r>
              <a:rPr lang="en-US" dirty="0" smtClean="0"/>
              <a:t>(Claire </a:t>
            </a:r>
            <a:r>
              <a:rPr lang="en-US" dirty="0"/>
              <a:t>Cain Miller – New York Times Pundit)</a:t>
            </a:r>
          </a:p>
          <a:p>
            <a:pPr marL="0" indent="0">
              <a:buNone/>
            </a:pPr>
            <a:r>
              <a:rPr lang="en-US" dirty="0"/>
              <a:t>The boys must be taught the reality of “NO” in order to manage their impulses, tolerate frustrations, and take a stand when others’ rights are violated. </a:t>
            </a:r>
          </a:p>
          <a:p>
            <a:pPr marL="0" indent="0">
              <a:buNone/>
            </a:pPr>
            <a:r>
              <a:rPr lang="en-US" dirty="0"/>
              <a:t>They should also be encouraged to have friendships with girls. That teaches them to respect girls. </a:t>
            </a:r>
          </a:p>
        </p:txBody>
      </p:sp>
    </p:spTree>
    <p:extLst>
      <p:ext uri="{BB962C8B-B14F-4D97-AF65-F5344CB8AC3E}">
        <p14:creationId xmlns:p14="http://schemas.microsoft.com/office/powerpoint/2010/main" val="1878452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32A314-0C50-4B51-B600-9880A37D0008}"/>
              </a:ext>
            </a:extLst>
          </p:cNvPr>
          <p:cNvSpPr>
            <a:spLocks noGrp="1"/>
          </p:cNvSpPr>
          <p:nvPr>
            <p:ph type="title"/>
          </p:nvPr>
        </p:nvSpPr>
        <p:spPr/>
        <p:txBody>
          <a:bodyPr/>
          <a:lstStyle/>
          <a:p>
            <a:pPr algn="ctr"/>
            <a:r>
              <a:rPr lang="en-US" b="1" dirty="0"/>
              <a:t>Some thoughts from the presenter</a:t>
            </a:r>
          </a:p>
        </p:txBody>
      </p:sp>
      <p:sp>
        <p:nvSpPr>
          <p:cNvPr id="3" name="Content Placeholder 2">
            <a:extLst>
              <a:ext uri="{FF2B5EF4-FFF2-40B4-BE49-F238E27FC236}">
                <a16:creationId xmlns:a16="http://schemas.microsoft.com/office/drawing/2014/main" xmlns="" id="{11D52659-707C-49F4-9082-C44620EAAE3F}"/>
              </a:ext>
            </a:extLst>
          </p:cNvPr>
          <p:cNvSpPr>
            <a:spLocks noGrp="1"/>
          </p:cNvSpPr>
          <p:nvPr>
            <p:ph idx="1"/>
          </p:nvPr>
        </p:nvSpPr>
        <p:spPr/>
        <p:txBody>
          <a:bodyPr>
            <a:normAutofit/>
          </a:bodyPr>
          <a:lstStyle/>
          <a:p>
            <a:pPr marL="0" indent="0">
              <a:buNone/>
            </a:pPr>
            <a:r>
              <a:rPr lang="en-US" dirty="0"/>
              <a:t>Understanding your adolescent is most important thing a parent can do in process of raising children. So:</a:t>
            </a:r>
          </a:p>
          <a:p>
            <a:r>
              <a:rPr lang="en-US" dirty="0"/>
              <a:t>Build trusting relationship starting from birth. </a:t>
            </a:r>
          </a:p>
          <a:p>
            <a:r>
              <a:rPr lang="en-US" dirty="0"/>
              <a:t>Teach autonomy/independence avoid shaming that leads to self-doubt</a:t>
            </a:r>
          </a:p>
          <a:p>
            <a:r>
              <a:rPr lang="en-US" dirty="0"/>
              <a:t>Praise their initiatives without making them feel guilty when they make mistake</a:t>
            </a:r>
          </a:p>
          <a:p>
            <a:r>
              <a:rPr lang="en-US" dirty="0"/>
              <a:t>Encourage activities that develops self confidence not inferiority complex</a:t>
            </a:r>
          </a:p>
          <a:p>
            <a:r>
              <a:rPr lang="en-US" dirty="0"/>
              <a:t>Impower identity development with clear message to avoid role confusion</a:t>
            </a:r>
          </a:p>
        </p:txBody>
      </p:sp>
    </p:spTree>
    <p:extLst>
      <p:ext uri="{BB962C8B-B14F-4D97-AF65-F5344CB8AC3E}">
        <p14:creationId xmlns:p14="http://schemas.microsoft.com/office/powerpoint/2010/main" val="5742871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247CD7-6343-4650-A647-D7D818CEB374}"/>
              </a:ext>
            </a:extLst>
          </p:cNvPr>
          <p:cNvSpPr>
            <a:spLocks noGrp="1"/>
          </p:cNvSpPr>
          <p:nvPr>
            <p:ph type="title"/>
          </p:nvPr>
        </p:nvSpPr>
        <p:spPr/>
        <p:txBody>
          <a:bodyPr/>
          <a:lstStyle/>
          <a:p>
            <a:pPr algn="ctr"/>
            <a:r>
              <a:rPr lang="en-US" b="1" dirty="0"/>
              <a:t>Identifying problem behavior and seeking help</a:t>
            </a:r>
          </a:p>
        </p:txBody>
      </p:sp>
      <p:sp>
        <p:nvSpPr>
          <p:cNvPr id="3" name="Content Placeholder 2">
            <a:extLst>
              <a:ext uri="{FF2B5EF4-FFF2-40B4-BE49-F238E27FC236}">
                <a16:creationId xmlns:a16="http://schemas.microsoft.com/office/drawing/2014/main" xmlns="" id="{AF89425C-975E-4A95-941C-780A826F03BD}"/>
              </a:ext>
            </a:extLst>
          </p:cNvPr>
          <p:cNvSpPr>
            <a:spLocks noGrp="1"/>
          </p:cNvSpPr>
          <p:nvPr>
            <p:ph idx="1"/>
          </p:nvPr>
        </p:nvSpPr>
        <p:spPr/>
        <p:txBody>
          <a:bodyPr>
            <a:normAutofit/>
          </a:bodyPr>
          <a:lstStyle/>
          <a:p>
            <a:pPr lvl="0"/>
            <a:r>
              <a:rPr lang="en-US" sz="2000" dirty="0"/>
              <a:t>Mental health problems have two key characteristics:</a:t>
            </a:r>
          </a:p>
          <a:p>
            <a:pPr lvl="1"/>
            <a:r>
              <a:rPr lang="en-US" sz="1800" dirty="0"/>
              <a:t>Multiple symptoms cluster together in a characteristic way</a:t>
            </a:r>
          </a:p>
          <a:p>
            <a:pPr lvl="1"/>
            <a:r>
              <a:rPr lang="en-US" sz="1800" dirty="0"/>
              <a:t>Symptoms cause clinically significant distress or impairment in social, educational, or occupational functioning</a:t>
            </a:r>
          </a:p>
          <a:p>
            <a:pPr lvl="0"/>
            <a:r>
              <a:rPr lang="en-US" sz="2000" dirty="0"/>
              <a:t>Concerns arise when symptoms are relatively severe, persistent, and cause problems in the adolescent’s life</a:t>
            </a:r>
          </a:p>
          <a:p>
            <a:pPr marL="0" indent="0">
              <a:buNone/>
            </a:pPr>
            <a:endParaRPr lang="en-US" dirty="0"/>
          </a:p>
        </p:txBody>
      </p:sp>
    </p:spTree>
    <p:extLst>
      <p:ext uri="{BB962C8B-B14F-4D97-AF65-F5344CB8AC3E}">
        <p14:creationId xmlns:p14="http://schemas.microsoft.com/office/powerpoint/2010/main" val="204260874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2C5A77F-F99D-4055-B439-7A2130DA8088}"/>
              </a:ext>
            </a:extLst>
          </p:cNvPr>
          <p:cNvSpPr>
            <a:spLocks noGrp="1"/>
          </p:cNvSpPr>
          <p:nvPr>
            <p:ph type="title"/>
          </p:nvPr>
        </p:nvSpPr>
        <p:spPr/>
        <p:txBody>
          <a:bodyPr/>
          <a:lstStyle/>
          <a:p>
            <a:pPr algn="ctr"/>
            <a:r>
              <a:rPr lang="en-US" b="1" dirty="0"/>
              <a:t>Identifying problem behavior</a:t>
            </a:r>
            <a:endParaRPr lang="en-US" dirty="0"/>
          </a:p>
        </p:txBody>
      </p:sp>
      <p:sp>
        <p:nvSpPr>
          <p:cNvPr id="3" name="Content Placeholder 2">
            <a:extLst>
              <a:ext uri="{FF2B5EF4-FFF2-40B4-BE49-F238E27FC236}">
                <a16:creationId xmlns:a16="http://schemas.microsoft.com/office/drawing/2014/main" xmlns="" id="{6B1AB4B4-4A45-4855-AF11-C66CF5F66E24}"/>
              </a:ext>
            </a:extLst>
          </p:cNvPr>
          <p:cNvSpPr>
            <a:spLocks noGrp="1"/>
          </p:cNvSpPr>
          <p:nvPr>
            <p:ph idx="1"/>
          </p:nvPr>
        </p:nvSpPr>
        <p:spPr/>
        <p:txBody>
          <a:bodyPr>
            <a:normAutofit fontScale="85000" lnSpcReduction="20000"/>
          </a:bodyPr>
          <a:lstStyle/>
          <a:p>
            <a:pPr marL="63500" indent="0" algn="ctr">
              <a:buNone/>
            </a:pPr>
            <a:r>
              <a:rPr lang="en-US" sz="2100" b="1" u="sng" dirty="0"/>
              <a:t>Concerning Teen Behavior</a:t>
            </a:r>
          </a:p>
          <a:p>
            <a:r>
              <a:rPr lang="en-US" sz="1600" dirty="0"/>
              <a:t>Not wanting to spend time with either family or friends</a:t>
            </a:r>
          </a:p>
          <a:p>
            <a:r>
              <a:rPr lang="en-US" sz="1600" dirty="0"/>
              <a:t>Refusal to attend school</a:t>
            </a:r>
          </a:p>
          <a:p>
            <a:r>
              <a:rPr lang="en-US" sz="1600" dirty="0"/>
              <a:t>Sudden and significant changes in sleep and/or appetite</a:t>
            </a:r>
          </a:p>
          <a:p>
            <a:r>
              <a:rPr lang="en-US" sz="1600" dirty="0"/>
              <a:t>Persistent sadness and anxiety</a:t>
            </a:r>
          </a:p>
          <a:p>
            <a:r>
              <a:rPr lang="en-US" sz="1600" dirty="0"/>
              <a:t>Extremely risky or delinquent behavior</a:t>
            </a:r>
          </a:p>
          <a:p>
            <a:r>
              <a:rPr lang="en-US" sz="1600" dirty="0"/>
              <a:t>Frequent, high-intensity, angry fighting with parents</a:t>
            </a:r>
          </a:p>
          <a:p>
            <a:r>
              <a:rPr lang="en-US" sz="1600" dirty="0"/>
              <a:t>Sudden and significant changes in eating or exercising habits</a:t>
            </a:r>
          </a:p>
          <a:p>
            <a:endParaRPr lang="en-US" sz="1600" dirty="0"/>
          </a:p>
          <a:p>
            <a:pPr marL="0" indent="0">
              <a:buNone/>
            </a:pPr>
            <a:endParaRPr lang="en-US" dirty="0"/>
          </a:p>
        </p:txBody>
      </p:sp>
    </p:spTree>
    <p:extLst>
      <p:ext uri="{BB962C8B-B14F-4D97-AF65-F5344CB8AC3E}">
        <p14:creationId xmlns:p14="http://schemas.microsoft.com/office/powerpoint/2010/main" val="133500520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B54271E-4D6B-455E-81C6-DB2098D447F2}"/>
              </a:ext>
            </a:extLst>
          </p:cNvPr>
          <p:cNvSpPr>
            <a:spLocks noGrp="1"/>
          </p:cNvSpPr>
          <p:nvPr>
            <p:ph type="title"/>
          </p:nvPr>
        </p:nvSpPr>
        <p:spPr/>
        <p:txBody>
          <a:bodyPr/>
          <a:lstStyle/>
          <a:p>
            <a:pPr algn="ctr"/>
            <a:r>
              <a:rPr lang="en-US" b="1" dirty="0"/>
              <a:t>seeking help</a:t>
            </a:r>
            <a:endParaRPr lang="en-US" dirty="0"/>
          </a:p>
        </p:txBody>
      </p:sp>
      <p:sp>
        <p:nvSpPr>
          <p:cNvPr id="3" name="Content Placeholder 2">
            <a:extLst>
              <a:ext uri="{FF2B5EF4-FFF2-40B4-BE49-F238E27FC236}">
                <a16:creationId xmlns:a16="http://schemas.microsoft.com/office/drawing/2014/main" xmlns="" id="{1B908544-AA7A-4678-9D23-4F9D004617EC}"/>
              </a:ext>
            </a:extLst>
          </p:cNvPr>
          <p:cNvSpPr>
            <a:spLocks noGrp="1"/>
          </p:cNvSpPr>
          <p:nvPr>
            <p:ph idx="1"/>
          </p:nvPr>
        </p:nvSpPr>
        <p:spPr/>
        <p:txBody>
          <a:bodyPr/>
          <a:lstStyle/>
          <a:p>
            <a:r>
              <a:rPr lang="en-US" sz="1800" dirty="0"/>
              <a:t>Contact the school counselor, school social worker, or school psychologist</a:t>
            </a:r>
          </a:p>
          <a:p>
            <a:r>
              <a:rPr lang="en-US" sz="1800" dirty="0"/>
              <a:t>Access community services and resources</a:t>
            </a:r>
          </a:p>
          <a:p>
            <a:r>
              <a:rPr lang="en-US" sz="1800" dirty="0"/>
              <a:t>Reach out your family doctor</a:t>
            </a:r>
          </a:p>
          <a:p>
            <a:pPr marL="0" indent="0">
              <a:buNone/>
            </a:pPr>
            <a:endParaRPr lang="en-US" dirty="0"/>
          </a:p>
        </p:txBody>
      </p:sp>
    </p:spTree>
    <p:extLst>
      <p:ext uri="{BB962C8B-B14F-4D97-AF65-F5344CB8AC3E}">
        <p14:creationId xmlns:p14="http://schemas.microsoft.com/office/powerpoint/2010/main" val="400794163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DD0EAB-BE74-4D12-81B1-D281FFC3B9E1}"/>
              </a:ext>
            </a:extLst>
          </p:cNvPr>
          <p:cNvSpPr>
            <a:spLocks noGrp="1"/>
          </p:cNvSpPr>
          <p:nvPr>
            <p:ph type="title"/>
          </p:nvPr>
        </p:nvSpPr>
        <p:spPr/>
        <p:txBody>
          <a:bodyPr/>
          <a:lstStyle/>
          <a:p>
            <a:pPr algn="ctr"/>
            <a:r>
              <a:rPr lang="en-US" b="1" dirty="0"/>
              <a:t>seeking help in crisis</a:t>
            </a:r>
            <a:endParaRPr lang="en-US" dirty="0"/>
          </a:p>
        </p:txBody>
      </p:sp>
      <p:sp>
        <p:nvSpPr>
          <p:cNvPr id="3" name="Content Placeholder 2">
            <a:extLst>
              <a:ext uri="{FF2B5EF4-FFF2-40B4-BE49-F238E27FC236}">
                <a16:creationId xmlns:a16="http://schemas.microsoft.com/office/drawing/2014/main" xmlns="" id="{1F259E9E-E836-4975-A400-F86CA272CA38}"/>
              </a:ext>
            </a:extLst>
          </p:cNvPr>
          <p:cNvSpPr>
            <a:spLocks noGrp="1"/>
          </p:cNvSpPr>
          <p:nvPr>
            <p:ph idx="1"/>
          </p:nvPr>
        </p:nvSpPr>
        <p:spPr/>
        <p:txBody>
          <a:bodyPr/>
          <a:lstStyle/>
          <a:p>
            <a:pPr lvl="0"/>
            <a:r>
              <a:rPr lang="en-US" sz="1800" dirty="0"/>
              <a:t>Call the </a:t>
            </a:r>
            <a:r>
              <a:rPr lang="en-US" sz="1800" b="1" i="1" u="sng" dirty="0">
                <a:hlinkClick r:id="rId2"/>
              </a:rPr>
              <a:t>Crisis Link</a:t>
            </a:r>
            <a:r>
              <a:rPr lang="en-US" sz="1800" dirty="0"/>
              <a:t> Hotline at 703-527-4077 or text NEEDHELP to 85511</a:t>
            </a:r>
          </a:p>
          <a:p>
            <a:pPr lvl="0"/>
            <a:r>
              <a:rPr lang="en-US" sz="1800" dirty="0"/>
              <a:t>Chat online with a specialist at </a:t>
            </a:r>
            <a:r>
              <a:rPr lang="en-US" sz="1800" b="1" i="1" u="sng" dirty="0">
                <a:hlinkClick r:id="rId3"/>
              </a:rPr>
              <a:t>CrisisChat.org</a:t>
            </a:r>
            <a:r>
              <a:rPr lang="en-US" sz="1800" dirty="0"/>
              <a:t> or </a:t>
            </a:r>
            <a:r>
              <a:rPr lang="en-US" sz="1800" b="1" i="1" u="sng" dirty="0">
                <a:hlinkClick r:id="rId4"/>
              </a:rPr>
              <a:t>ImAlive.org</a:t>
            </a:r>
            <a:endParaRPr lang="en-US" sz="1800" dirty="0"/>
          </a:p>
          <a:p>
            <a:pPr lvl="0"/>
            <a:r>
              <a:rPr lang="en-US" sz="1800" dirty="0"/>
              <a:t>Go to the nearest emergency room at your local hospital </a:t>
            </a:r>
          </a:p>
          <a:p>
            <a:pPr lvl="0"/>
            <a:r>
              <a:rPr lang="en-US" sz="1800" dirty="0"/>
              <a:t>Call 911</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27624588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2FE341-A235-4380-94DD-312BE6FDA5E5}"/>
              </a:ext>
            </a:extLst>
          </p:cNvPr>
          <p:cNvSpPr>
            <a:spLocks noGrp="1"/>
          </p:cNvSpPr>
          <p:nvPr>
            <p:ph type="title"/>
          </p:nvPr>
        </p:nvSpPr>
        <p:spPr>
          <a:xfrm>
            <a:off x="3809172" y="482600"/>
            <a:ext cx="4481967" cy="3095659"/>
          </a:xfrm>
        </p:spPr>
        <p:txBody>
          <a:bodyPr vert="horz" lIns="91440" tIns="45720" rIns="91440" bIns="0" rtlCol="0" anchor="ctr">
            <a:normAutofit/>
          </a:bodyPr>
          <a:lstStyle/>
          <a:p>
            <a:pPr defTabSz="914400"/>
            <a:r>
              <a:rPr lang="en-US" sz="3600"/>
              <a:t>Reflection and Questions</a:t>
            </a:r>
          </a:p>
        </p:txBody>
      </p:sp>
      <p:pic>
        <p:nvPicPr>
          <p:cNvPr id="5" name="Picture 4">
            <a:extLst>
              <a:ext uri="{FF2B5EF4-FFF2-40B4-BE49-F238E27FC236}">
                <a16:creationId xmlns:a16="http://schemas.microsoft.com/office/drawing/2014/main" xmlns="" id="{758ABBAD-9820-4A8D-AA48-1B1D8119F60C}"/>
              </a:ext>
            </a:extLst>
          </p:cNvPr>
          <p:cNvPicPr>
            <a:picLocks noChangeAspect="1"/>
          </p:cNvPicPr>
          <p:nvPr/>
        </p:nvPicPr>
        <p:blipFill rotWithShape="1">
          <a:blip r:embed="rId2"/>
          <a:srcRect l="44564" r="4571"/>
          <a:stretch/>
        </p:blipFill>
        <p:spPr>
          <a:xfrm>
            <a:off x="2384" y="-1"/>
            <a:ext cx="3488338" cy="5143501"/>
          </a:xfrm>
          <a:prstGeom prst="rect">
            <a:avLst/>
          </a:prstGeom>
        </p:spPr>
      </p:pic>
    </p:spTree>
    <p:extLst>
      <p:ext uri="{BB962C8B-B14F-4D97-AF65-F5344CB8AC3E}">
        <p14:creationId xmlns:p14="http://schemas.microsoft.com/office/powerpoint/2010/main" val="20295584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1AC6F5-9777-4FA5-89F3-302A77CBBE8E}"/>
              </a:ext>
            </a:extLst>
          </p:cNvPr>
          <p:cNvSpPr>
            <a:spLocks noGrp="1"/>
          </p:cNvSpPr>
          <p:nvPr>
            <p:ph type="title"/>
          </p:nvPr>
        </p:nvSpPr>
        <p:spPr>
          <a:xfrm>
            <a:off x="1088684" y="552893"/>
            <a:ext cx="7054418" cy="1231389"/>
          </a:xfrm>
        </p:spPr>
        <p:txBody>
          <a:bodyPr anchor="ctr">
            <a:normAutofit/>
          </a:bodyPr>
          <a:lstStyle/>
          <a:p>
            <a:r>
              <a:rPr lang="en-US" dirty="0"/>
              <a:t>Resources</a:t>
            </a:r>
          </a:p>
        </p:txBody>
      </p:sp>
      <p:sp>
        <p:nvSpPr>
          <p:cNvPr id="3" name="Text Placeholder 2">
            <a:extLst>
              <a:ext uri="{FF2B5EF4-FFF2-40B4-BE49-F238E27FC236}">
                <a16:creationId xmlns:a16="http://schemas.microsoft.com/office/drawing/2014/main" xmlns="" id="{D143185E-0CCD-4116-91FB-6EBE4D3AF954}"/>
              </a:ext>
            </a:extLst>
          </p:cNvPr>
          <p:cNvSpPr>
            <a:spLocks noGrp="1"/>
          </p:cNvSpPr>
          <p:nvPr>
            <p:ph idx="1"/>
          </p:nvPr>
        </p:nvSpPr>
        <p:spPr>
          <a:xfrm>
            <a:off x="1088684" y="1568730"/>
            <a:ext cx="7054418" cy="2546070"/>
          </a:xfrm>
        </p:spPr>
        <p:txBody>
          <a:bodyPr>
            <a:normAutofit/>
          </a:bodyPr>
          <a:lstStyle/>
          <a:p>
            <a:pPr>
              <a:lnSpc>
                <a:spcPct val="110000"/>
              </a:lnSpc>
            </a:pPr>
            <a:r>
              <a:rPr lang="en-US" sz="1100" dirty="0"/>
              <a:t>Jill </a:t>
            </a:r>
            <a:r>
              <a:rPr lang="en-US" sz="1100" dirty="0" err="1"/>
              <a:t>Suttie</a:t>
            </a:r>
            <a:r>
              <a:rPr lang="en-US" sz="1100" dirty="0"/>
              <a:t> - Jill </a:t>
            </a:r>
            <a:r>
              <a:rPr lang="en-US" sz="1100" dirty="0" err="1"/>
              <a:t>Suttie</a:t>
            </a:r>
            <a:r>
              <a:rPr lang="en-US" sz="1100" dirty="0"/>
              <a:t>, </a:t>
            </a:r>
            <a:r>
              <a:rPr lang="en-US" sz="1100" dirty="0" err="1" smtClean="0"/>
              <a:t>PsyD</a:t>
            </a:r>
            <a:r>
              <a:rPr lang="en-US" sz="1100" dirty="0" smtClean="0"/>
              <a:t>, </a:t>
            </a:r>
            <a:r>
              <a:rPr lang="en-US" sz="1100" dirty="0"/>
              <a:t>is Greater Good’s former book review editor and now serves as a staff writer and contributing editor for the magazine. </a:t>
            </a:r>
          </a:p>
          <a:p>
            <a:pPr>
              <a:lnSpc>
                <a:spcPct val="110000"/>
              </a:lnSpc>
            </a:pPr>
            <a:r>
              <a:rPr lang="en-US" sz="1100" dirty="0"/>
              <a:t>Michael Reichert, </a:t>
            </a:r>
            <a:r>
              <a:rPr lang="en-US" sz="1100" dirty="0" smtClean="0"/>
              <a:t>PhD, </a:t>
            </a:r>
            <a:r>
              <a:rPr lang="en-US" sz="1100" u="sng" dirty="0" smtClean="0"/>
              <a:t>How to Raise A Boy: The Power of Connection to Build Good Men</a:t>
            </a:r>
            <a:endParaRPr lang="en-US" sz="1100" u="sng" dirty="0"/>
          </a:p>
          <a:p>
            <a:pPr>
              <a:lnSpc>
                <a:spcPct val="110000"/>
              </a:lnSpc>
            </a:pPr>
            <a:r>
              <a:rPr lang="en-US" sz="1100" u="sng" dirty="0"/>
              <a:t>The Mask You Live In - A Film From The Representation ...</a:t>
            </a:r>
            <a:r>
              <a:rPr lang="en-US" sz="1100" dirty="0"/>
              <a:t>The Mask You Live In follows boys and young men as they struggle to stay true to themselves while negotiating America's narrow definition of masculinity.</a:t>
            </a:r>
          </a:p>
          <a:p>
            <a:pPr>
              <a:lnSpc>
                <a:spcPct val="110000"/>
              </a:lnSpc>
            </a:pPr>
            <a:r>
              <a:rPr lang="en-US" sz="1100" dirty="0"/>
              <a:t>Marc Brackett, PhD, “ Permission to Feel, Unlocking the Power of Emotions to Help Our Kids, Ourselves, and Our Society Thrive</a:t>
            </a:r>
            <a:r>
              <a:rPr lang="en-US" sz="1100" dirty="0" smtClean="0"/>
              <a:t>.</a:t>
            </a:r>
          </a:p>
          <a:p>
            <a:pPr>
              <a:lnSpc>
                <a:spcPct val="110000"/>
              </a:lnSpc>
            </a:pPr>
            <a:r>
              <a:rPr lang="en-US" sz="1100" dirty="0" smtClean="0"/>
              <a:t>Alison </a:t>
            </a:r>
            <a:r>
              <a:rPr lang="en-US" sz="1100" dirty="0" err="1" smtClean="0"/>
              <a:t>Gopnik</a:t>
            </a:r>
            <a:r>
              <a:rPr lang="en-US" sz="1100" dirty="0" smtClean="0"/>
              <a:t>, </a:t>
            </a:r>
            <a:r>
              <a:rPr lang="en-US" sz="1100" u="sng" dirty="0" smtClean="0"/>
              <a:t>The Gardener and the Carpenter: What the New Science of Child Development Tells Us About the Relationship Between Parents and Children</a:t>
            </a:r>
          </a:p>
          <a:p>
            <a:pPr>
              <a:lnSpc>
                <a:spcPct val="110000"/>
              </a:lnSpc>
            </a:pPr>
            <a:r>
              <a:rPr lang="en-US" sz="1100" dirty="0" smtClean="0"/>
              <a:t>Henry David </a:t>
            </a:r>
            <a:r>
              <a:rPr lang="en-US" sz="1100" dirty="0" err="1" smtClean="0"/>
              <a:t>Felsen</a:t>
            </a:r>
            <a:r>
              <a:rPr lang="en-US" sz="1100" dirty="0" smtClean="0"/>
              <a:t>, </a:t>
            </a:r>
            <a:r>
              <a:rPr lang="en-US" sz="1100" u="sng" dirty="0" smtClean="0"/>
              <a:t>Letters to a Teenage Son</a:t>
            </a:r>
            <a:endParaRPr lang="en-US" sz="1100" u="sng" dirty="0"/>
          </a:p>
        </p:txBody>
      </p:sp>
    </p:spTree>
    <p:extLst>
      <p:ext uri="{BB962C8B-B14F-4D97-AF65-F5344CB8AC3E}">
        <p14:creationId xmlns:p14="http://schemas.microsoft.com/office/powerpoint/2010/main" val="4682645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FD6EDB49-211E-499D-9A08-6C5FF3D06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38F9F37E-D3CF-4F3D-96C2-25307819DF2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12" name="Rectangle 11">
            <a:extLst>
              <a:ext uri="{FF2B5EF4-FFF2-40B4-BE49-F238E27FC236}">
                <a16:creationId xmlns:a16="http://schemas.microsoft.com/office/drawing/2014/main" xmlns="" id="{C5FFF17D-767C-40E7-8C89-962F1F54BCD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82498" y="478881"/>
            <a:ext cx="8179004" cy="3632579"/>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E69F39E1-619D-4D9E-8823-8BD8CC3206B6}"/>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652653" y="649250"/>
            <a:ext cx="7838694" cy="3291840"/>
          </a:xfrm>
          <a:prstGeom prst="rect">
            <a:avLst/>
          </a:prstGeom>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1003">
            <a:schemeClr val="lt1"/>
          </a:fillRef>
          <a:effectRef idx="2">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xmlns="" id="{C8C53F47-DF50-454F-A5A6-6B969748D97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776097" y="772694"/>
            <a:ext cx="7591806" cy="3044952"/>
          </a:xfrm>
          <a:prstGeom prst="rect">
            <a:avLst/>
          </a:prstGeom>
          <a:noFill/>
          <a:ln>
            <a:solidFill>
              <a:srgbClr val="45454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220CCDD2-114E-43B7-A4CE-75FE6EAA2889}"/>
              </a:ext>
            </a:extLst>
          </p:cNvPr>
          <p:cNvSpPr>
            <a:spLocks noGrp="1"/>
          </p:cNvSpPr>
          <p:nvPr>
            <p:ph type="title"/>
          </p:nvPr>
        </p:nvSpPr>
        <p:spPr>
          <a:xfrm>
            <a:off x="1088684" y="1032039"/>
            <a:ext cx="7054418" cy="752243"/>
          </a:xfrm>
        </p:spPr>
        <p:txBody>
          <a:bodyPr anchor="ctr">
            <a:normAutofit/>
          </a:bodyPr>
          <a:lstStyle/>
          <a:p>
            <a:r>
              <a:rPr lang="en-US" b="1"/>
              <a:t>Gender Role Boxes</a:t>
            </a:r>
          </a:p>
        </p:txBody>
      </p:sp>
      <p:sp>
        <p:nvSpPr>
          <p:cNvPr id="3" name="Text Placeholder 2">
            <a:extLst>
              <a:ext uri="{FF2B5EF4-FFF2-40B4-BE49-F238E27FC236}">
                <a16:creationId xmlns:a16="http://schemas.microsoft.com/office/drawing/2014/main" xmlns="" id="{6872CC0A-09D2-472D-AA76-AFE7D3B292C2}"/>
              </a:ext>
            </a:extLst>
          </p:cNvPr>
          <p:cNvSpPr>
            <a:spLocks noGrp="1"/>
          </p:cNvSpPr>
          <p:nvPr>
            <p:ph idx="1"/>
          </p:nvPr>
        </p:nvSpPr>
        <p:spPr>
          <a:xfrm>
            <a:off x="1088684" y="1848743"/>
            <a:ext cx="7054418" cy="1802678"/>
          </a:xfrm>
        </p:spPr>
        <p:txBody>
          <a:bodyPr>
            <a:normAutofit/>
          </a:bodyPr>
          <a:lstStyle/>
          <a:p>
            <a:pPr marL="25400" indent="0">
              <a:buNone/>
            </a:pPr>
            <a:r>
              <a:rPr lang="en-US" b="1" dirty="0"/>
              <a:t>Our society creates gender role boxes:</a:t>
            </a:r>
          </a:p>
          <a:p>
            <a:pPr marL="25400" indent="0">
              <a:buNone/>
            </a:pPr>
            <a:r>
              <a:rPr lang="en-US" b="1" dirty="0"/>
              <a:t>“Boys don’t cry” and “sugar and spice and everything nice – that’s what little girls are made of” reflect cultural beliefs and expectations that girls show cheeriness or sadness whereas boys are strong and calm, showing anger if necessary. </a:t>
            </a:r>
          </a:p>
          <a:p>
            <a:pPr marL="25400" indent="0">
              <a:buNone/>
            </a:pPr>
            <a:endParaRPr lang="en-US" b="1" dirty="0"/>
          </a:p>
        </p:txBody>
      </p:sp>
      <p:pic>
        <p:nvPicPr>
          <p:cNvPr id="18" name="Picture 17">
            <a:extLst>
              <a:ext uri="{FF2B5EF4-FFF2-40B4-BE49-F238E27FC236}">
                <a16:creationId xmlns:a16="http://schemas.microsoft.com/office/drawing/2014/main" xmlns="" id="{6A26901A-BC62-4A3A-A07A-65E1F3DDDEC6}"/>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spTree>
    <p:extLst>
      <p:ext uri="{BB962C8B-B14F-4D97-AF65-F5344CB8AC3E}">
        <p14:creationId xmlns:p14="http://schemas.microsoft.com/office/powerpoint/2010/main" val="383572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0" name="Rectangle 7">
            <a:extLst>
              <a:ext uri="{FF2B5EF4-FFF2-40B4-BE49-F238E27FC236}">
                <a16:creationId xmlns:a16="http://schemas.microsoft.com/office/drawing/2014/main" xmlns="" id="{29C51009-A09A-4689-8E6C-F8FC99E6A84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xmlns="" id="{D8689D6C-D58D-49A3-91DD-C79CA6D6D8D5}"/>
              </a:ext>
            </a:extLst>
          </p:cNvPr>
          <p:cNvSpPr>
            <a:spLocks noGrp="1"/>
          </p:cNvSpPr>
          <p:nvPr>
            <p:ph type="title"/>
          </p:nvPr>
        </p:nvSpPr>
        <p:spPr>
          <a:xfrm>
            <a:off x="633357" y="1200149"/>
            <a:ext cx="2654449" cy="3223260"/>
          </a:xfrm>
        </p:spPr>
        <p:txBody>
          <a:bodyPr anchor="ctr">
            <a:normAutofit/>
          </a:bodyPr>
          <a:lstStyle/>
          <a:p>
            <a:r>
              <a:rPr lang="en-US" sz="2200" b="1"/>
              <a:t>The Man Box</a:t>
            </a:r>
            <a:r>
              <a:rPr lang="en-US" sz="2200"/>
              <a:t/>
            </a:r>
            <a:br>
              <a:rPr lang="en-US" sz="2200"/>
            </a:br>
            <a:r>
              <a:rPr lang="en-US" sz="2200" b="1"/>
              <a:t>and Masculinizing </a:t>
            </a:r>
          </a:p>
        </p:txBody>
      </p:sp>
      <p:cxnSp>
        <p:nvCxnSpPr>
          <p:cNvPr id="21" name="Straight Connector 9">
            <a:extLst>
              <a:ext uri="{FF2B5EF4-FFF2-40B4-BE49-F238E27FC236}">
                <a16:creationId xmlns:a16="http://schemas.microsoft.com/office/drawing/2014/main" xmlns="" id="{9EC65442-F244-409C-BF44-C5D6472E810A}"/>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3490722" y="1611629"/>
            <a:ext cx="0" cy="2400300"/>
          </a:xfrm>
          <a:prstGeom prst="line">
            <a:avLst/>
          </a:prstGeom>
          <a:ln w="31750"/>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xmlns="" id="{FD5E4C7A-71D1-4E4D-B589-E9EAA09B6113}"/>
              </a:ext>
            </a:extLst>
          </p:cNvPr>
          <p:cNvSpPr>
            <a:spLocks noGrp="1"/>
          </p:cNvSpPr>
          <p:nvPr>
            <p:ph idx="1"/>
          </p:nvPr>
        </p:nvSpPr>
        <p:spPr>
          <a:xfrm>
            <a:off x="3693638" y="1200149"/>
            <a:ext cx="4597502" cy="3223260"/>
          </a:xfrm>
        </p:spPr>
        <p:txBody>
          <a:bodyPr anchor="ctr">
            <a:normAutofit/>
          </a:bodyPr>
          <a:lstStyle/>
          <a:p>
            <a:pPr marL="0" indent="0">
              <a:buNone/>
            </a:pPr>
            <a:endParaRPr lang="en-US" b="1"/>
          </a:p>
          <a:p>
            <a:pPr marL="0" indent="0">
              <a:buNone/>
            </a:pPr>
            <a:r>
              <a:rPr lang="en-US" b="1"/>
              <a:t>What is in the “Man Box”? </a:t>
            </a:r>
          </a:p>
          <a:p>
            <a:r>
              <a:rPr lang="en-US" b="1"/>
              <a:t>Self-sufficiency</a:t>
            </a:r>
          </a:p>
          <a:p>
            <a:r>
              <a:rPr lang="en-US" b="1"/>
              <a:t>Acting tough</a:t>
            </a:r>
          </a:p>
          <a:p>
            <a:r>
              <a:rPr lang="en-US" b="1"/>
              <a:t>Physical attraction</a:t>
            </a:r>
          </a:p>
          <a:p>
            <a:r>
              <a:rPr lang="en-US" b="1"/>
              <a:t>Hypersexuality</a:t>
            </a:r>
          </a:p>
          <a:p>
            <a:r>
              <a:rPr lang="en-US" b="1"/>
              <a:t>Aggression</a:t>
            </a:r>
          </a:p>
          <a:p>
            <a:r>
              <a:rPr lang="en-US" b="1"/>
              <a:t>Control</a:t>
            </a:r>
          </a:p>
          <a:p>
            <a:pPr marL="0" indent="0">
              <a:buNone/>
            </a:pPr>
            <a:endParaRPr lang="en-US"/>
          </a:p>
        </p:txBody>
      </p:sp>
    </p:spTree>
    <p:extLst>
      <p:ext uri="{BB962C8B-B14F-4D97-AF65-F5344CB8AC3E}">
        <p14:creationId xmlns:p14="http://schemas.microsoft.com/office/powerpoint/2010/main" val="802077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21"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CC03E0B0-E18B-4A08-A63E-B0B6D262B679}"/>
              </a:ext>
            </a:extLst>
          </p:cNvPr>
          <p:cNvSpPr>
            <a:spLocks noGrp="1"/>
          </p:cNvSpPr>
          <p:nvPr>
            <p:ph type="title"/>
          </p:nvPr>
        </p:nvSpPr>
        <p:spPr>
          <a:xfrm>
            <a:off x="645459" y="853671"/>
            <a:ext cx="2845263" cy="2894075"/>
          </a:xfrm>
        </p:spPr>
        <p:txBody>
          <a:bodyPr anchor="ctr">
            <a:normAutofit/>
          </a:bodyPr>
          <a:lstStyle/>
          <a:p>
            <a:r>
              <a:rPr lang="en-US" sz="2700" b="1" dirty="0"/>
              <a:t>Damaging Messages for boys</a:t>
            </a:r>
          </a:p>
        </p:txBody>
      </p:sp>
      <p:grpSp>
        <p:nvGrpSpPr>
          <p:cNvPr id="23"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25"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xmlns="" id="{AE6E69BE-F4FE-41B7-B544-918AB7B9E89F}"/>
              </a:ext>
            </a:extLst>
          </p:cNvPr>
          <p:cNvSpPr>
            <a:spLocks noGrp="1"/>
          </p:cNvSpPr>
          <p:nvPr>
            <p:ph idx="1"/>
          </p:nvPr>
        </p:nvSpPr>
        <p:spPr>
          <a:xfrm>
            <a:off x="4188362" y="853671"/>
            <a:ext cx="4080510" cy="2894076"/>
          </a:xfrm>
        </p:spPr>
        <p:txBody>
          <a:bodyPr anchor="ctr">
            <a:normAutofit/>
          </a:bodyPr>
          <a:lstStyle/>
          <a:p>
            <a:r>
              <a:rPr lang="en-US">
                <a:solidFill>
                  <a:srgbClr val="000000"/>
                </a:solidFill>
              </a:rPr>
              <a:t>Man up</a:t>
            </a:r>
          </a:p>
          <a:p>
            <a:r>
              <a:rPr lang="en-US">
                <a:solidFill>
                  <a:srgbClr val="000000"/>
                </a:solidFill>
              </a:rPr>
              <a:t>Be a man</a:t>
            </a:r>
          </a:p>
          <a:p>
            <a:r>
              <a:rPr lang="en-US">
                <a:solidFill>
                  <a:srgbClr val="000000"/>
                </a:solidFill>
              </a:rPr>
              <a:t>Be strong and don’t act like a girl</a:t>
            </a:r>
          </a:p>
          <a:p>
            <a:r>
              <a:rPr lang="en-US">
                <a:solidFill>
                  <a:srgbClr val="000000"/>
                </a:solidFill>
              </a:rPr>
              <a:t>Don’t be sissy</a:t>
            </a:r>
          </a:p>
          <a:p>
            <a:r>
              <a:rPr lang="en-US">
                <a:solidFill>
                  <a:srgbClr val="000000"/>
                </a:solidFill>
              </a:rPr>
              <a:t>Boys don’t cry</a:t>
            </a:r>
          </a:p>
          <a:p>
            <a:r>
              <a:rPr lang="en-US">
                <a:solidFill>
                  <a:srgbClr val="000000"/>
                </a:solidFill>
              </a:rPr>
              <a:t>Momma’s boy</a:t>
            </a:r>
          </a:p>
          <a:p>
            <a:r>
              <a:rPr lang="en-US">
                <a:solidFill>
                  <a:srgbClr val="000000"/>
                </a:solidFill>
              </a:rPr>
              <a:t>Boys are going to be boys</a:t>
            </a:r>
          </a:p>
        </p:txBody>
      </p:sp>
      <p:pic>
        <p:nvPicPr>
          <p:cNvPr id="26"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53216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C552FE20-F2CE-457D-A71F-34CE887606BA}"/>
              </a:ext>
            </a:extLst>
          </p:cNvPr>
          <p:cNvSpPr>
            <a:spLocks noGrp="1"/>
          </p:cNvSpPr>
          <p:nvPr>
            <p:ph type="title"/>
          </p:nvPr>
        </p:nvSpPr>
        <p:spPr>
          <a:xfrm>
            <a:off x="645459" y="853671"/>
            <a:ext cx="2845263" cy="2894075"/>
          </a:xfrm>
        </p:spPr>
        <p:txBody>
          <a:bodyPr anchor="ctr">
            <a:normAutofit/>
          </a:bodyPr>
          <a:lstStyle/>
          <a:p>
            <a:r>
              <a:rPr lang="en-US" sz="2300" b="1" dirty="0"/>
              <a:t>Damaging effects of “masculinity” messages on boys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22BCFFD3-3D56-4E59-8135-8A641232DD34}"/>
              </a:ext>
            </a:extLst>
          </p:cNvPr>
          <p:cNvSpPr>
            <a:spLocks noGrp="1"/>
          </p:cNvSpPr>
          <p:nvPr>
            <p:ph idx="1"/>
          </p:nvPr>
        </p:nvSpPr>
        <p:spPr>
          <a:xfrm>
            <a:off x="4188362" y="853671"/>
            <a:ext cx="4080510" cy="2894076"/>
          </a:xfrm>
        </p:spPr>
        <p:txBody>
          <a:bodyPr anchor="ctr">
            <a:normAutofit/>
          </a:bodyPr>
          <a:lstStyle/>
          <a:p>
            <a:r>
              <a:rPr lang="en-US">
                <a:solidFill>
                  <a:srgbClr val="000000"/>
                </a:solidFill>
              </a:rPr>
              <a:t>Low self-esteem</a:t>
            </a:r>
          </a:p>
          <a:p>
            <a:r>
              <a:rPr lang="en-US">
                <a:solidFill>
                  <a:srgbClr val="000000"/>
                </a:solidFill>
              </a:rPr>
              <a:t>Withdrawal</a:t>
            </a:r>
          </a:p>
          <a:p>
            <a:r>
              <a:rPr lang="en-US">
                <a:solidFill>
                  <a:srgbClr val="000000"/>
                </a:solidFill>
              </a:rPr>
              <a:t>Anger</a:t>
            </a:r>
          </a:p>
          <a:p>
            <a:r>
              <a:rPr lang="en-US">
                <a:solidFill>
                  <a:srgbClr val="000000"/>
                </a:solidFill>
              </a:rPr>
              <a:t>Depression</a:t>
            </a:r>
          </a:p>
          <a:p>
            <a:r>
              <a:rPr lang="en-US">
                <a:solidFill>
                  <a:srgbClr val="000000"/>
                </a:solidFill>
              </a:rPr>
              <a:t>Anxiety</a:t>
            </a:r>
          </a:p>
          <a:p>
            <a:r>
              <a:rPr lang="en-US">
                <a:solidFill>
                  <a:srgbClr val="000000"/>
                </a:solidFill>
              </a:rPr>
              <a:t>Lack of Emotional regulations </a:t>
            </a:r>
          </a:p>
          <a:p>
            <a:endParaRPr lang="en-US">
              <a:solidFill>
                <a:srgbClr val="000000"/>
              </a:solidFill>
            </a:endParaRP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86019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50000" t="50000" r="50000" b="5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xmlns="" id="{08E7A6F0-5CD3-481E-B0F2-E7F99FE675B0}"/>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1" y="0"/>
            <a:ext cx="9143771"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xmlns="" id="{511290DF-4975-4FCD-8B8D-BBC86B836668}"/>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0" y="1514607"/>
            <a:ext cx="9144000" cy="3079455"/>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sp>
        <p:nvSpPr>
          <p:cNvPr id="2" name="Title 1">
            <a:extLst>
              <a:ext uri="{FF2B5EF4-FFF2-40B4-BE49-F238E27FC236}">
                <a16:creationId xmlns:a16="http://schemas.microsoft.com/office/drawing/2014/main" xmlns="" id="{FD00C348-0E08-4257-A620-1C5337520783}"/>
              </a:ext>
            </a:extLst>
          </p:cNvPr>
          <p:cNvSpPr>
            <a:spLocks noGrp="1"/>
          </p:cNvSpPr>
          <p:nvPr>
            <p:ph type="title"/>
          </p:nvPr>
        </p:nvSpPr>
        <p:spPr>
          <a:xfrm>
            <a:off x="645459" y="853671"/>
            <a:ext cx="2845263" cy="2894075"/>
          </a:xfrm>
        </p:spPr>
        <p:txBody>
          <a:bodyPr anchor="ctr">
            <a:normAutofit/>
          </a:bodyPr>
          <a:lstStyle/>
          <a:p>
            <a:r>
              <a:rPr lang="en-US" sz="2300" b="1" dirty="0"/>
              <a:t>Damaging effects of “masculinity” messages on boys</a:t>
            </a:r>
          </a:p>
        </p:txBody>
      </p:sp>
      <p:grpSp>
        <p:nvGrpSpPr>
          <p:cNvPr id="12" name="Group 11">
            <a:extLst>
              <a:ext uri="{FF2B5EF4-FFF2-40B4-BE49-F238E27FC236}">
                <a16:creationId xmlns:a16="http://schemas.microsoft.com/office/drawing/2014/main" xmlns="" id="{357CA18A-A333-4DCB-842B-76827D2ECB24}"/>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3825015" y="478725"/>
            <a:ext cx="4807204" cy="3643968"/>
            <a:chOff x="7807230" y="2012810"/>
            <a:chExt cx="3251252" cy="3459865"/>
          </a:xfrm>
        </p:grpSpPr>
        <p:sp>
          <p:nvSpPr>
            <p:cNvPr id="13" name="Rectangle 12">
              <a:extLst>
                <a:ext uri="{FF2B5EF4-FFF2-40B4-BE49-F238E27FC236}">
                  <a16:creationId xmlns:a16="http://schemas.microsoft.com/office/drawing/2014/main" xmlns="" id="{6E785FC3-CE7B-46F8-8C7A-EBBF001EDB17}"/>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xmlns="" id="{75069D9A-30C7-4159-880C-DD2BDC51009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7807231" y="2026142"/>
              <a:ext cx="3251250" cy="3440203"/>
            </a:xfrm>
            <a:prstGeom prst="rect">
              <a:avLst/>
            </a:prstGeom>
            <a:gradFill>
              <a:gsLst>
                <a:gs pos="0">
                  <a:srgbClr val="DADADA"/>
                </a:gs>
                <a:gs pos="100000">
                  <a:srgbClr val="FFFFFE"/>
                </a:gs>
              </a:gsLst>
              <a:lin ang="16200000" scaled="0"/>
            </a:gra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xmlns="" id="{D9FE1511-6E1B-4F0E-8FF0-958527181CC9}"/>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xmlns="" val="1"/>
              </p:ext>
            </p:extLst>
          </p:nvPr>
        </p:nvSpPr>
        <p:spPr>
          <a:xfrm>
            <a:off x="4064918" y="730227"/>
            <a:ext cx="4327398" cy="3140964"/>
          </a:xfrm>
          <a:prstGeom prst="rect">
            <a:avLst/>
          </a:prstGeom>
          <a:solidFill>
            <a:srgbClr val="FFFFFF"/>
          </a:solidFill>
          <a:ln w="6350">
            <a:solidFill>
              <a:srgbClr val="DFD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xmlns="" id="{FED6FDC2-5131-4456-847C-2C67E9E4A7D3}"/>
              </a:ext>
            </a:extLst>
          </p:cNvPr>
          <p:cNvSpPr>
            <a:spLocks noGrp="1"/>
          </p:cNvSpPr>
          <p:nvPr>
            <p:ph idx="1"/>
          </p:nvPr>
        </p:nvSpPr>
        <p:spPr>
          <a:xfrm>
            <a:off x="4188362" y="853671"/>
            <a:ext cx="4080510" cy="2894076"/>
          </a:xfrm>
        </p:spPr>
        <p:txBody>
          <a:bodyPr anchor="ctr">
            <a:normAutofit/>
          </a:bodyPr>
          <a:lstStyle/>
          <a:p>
            <a:r>
              <a:rPr lang="en-US" b="1">
                <a:solidFill>
                  <a:srgbClr val="000000"/>
                </a:solidFill>
              </a:rPr>
              <a:t> They are forced to censor thoughts and feelings.</a:t>
            </a:r>
          </a:p>
          <a:p>
            <a:r>
              <a:rPr lang="en-US" b="1">
                <a:solidFill>
                  <a:srgbClr val="000000"/>
                </a:solidFill>
              </a:rPr>
              <a:t>They are more performing than being authentic.</a:t>
            </a:r>
          </a:p>
          <a:p>
            <a:r>
              <a:rPr lang="en-US" b="1">
                <a:solidFill>
                  <a:srgbClr val="000000"/>
                </a:solidFill>
              </a:rPr>
              <a:t>They are more action oriented.</a:t>
            </a:r>
          </a:p>
          <a:p>
            <a:r>
              <a:rPr lang="en-US" b="1">
                <a:solidFill>
                  <a:srgbClr val="000000"/>
                </a:solidFill>
              </a:rPr>
              <a:t>They live in boy mask that is created for them. </a:t>
            </a:r>
          </a:p>
        </p:txBody>
      </p:sp>
      <p:pic>
        <p:nvPicPr>
          <p:cNvPr id="18" name="Picture 17">
            <a:extLst>
              <a:ext uri="{FF2B5EF4-FFF2-40B4-BE49-F238E27FC236}">
                <a16:creationId xmlns:a16="http://schemas.microsoft.com/office/drawing/2014/main" xmlns="" id="{025CEF6D-5E98-4B5C-A10F-7459C1EEF10E}"/>
              </a:ext>
              <a:ext uri="{C183D7F6-B498-43B3-948B-1728B52AA6E4}">
                <adec:decorative xmlns:adec="http://schemas.microsoft.com/office/drawing/2017/decorative" xmlns=""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xmlns="" val="1"/>
              </p:ext>
            </p:extLst>
          </p:nvPr>
        </p:nvPicPr>
        <p:blipFill rotWithShape="1">
          <a:blip r:embed="rId2">
            <a:extLst>
              <a:ext uri="{28A0092B-C50C-407E-A947-70E740481C1C}">
                <a14:useLocalDpi xmlns:a14="http://schemas.microsoft.com/office/drawing/2010/main" val="0"/>
              </a:ext>
            </a:extLst>
          </a:blip>
          <a:srcRect t="1538" b="-1538"/>
          <a:stretch/>
        </p:blipFill>
        <p:spPr bwMode="black">
          <a:xfrm>
            <a:off x="0" y="4594860"/>
            <a:ext cx="9144000" cy="557212"/>
          </a:xfrm>
          <a:prstGeom prst="rect">
            <a:avLst/>
          </a:prstGeom>
        </p:spPr>
      </p:pic>
      <p:cxnSp>
        <p:nvCxnSpPr>
          <p:cNvPr id="20" name="Straight Connector 19">
            <a:extLst>
              <a:ext uri="{FF2B5EF4-FFF2-40B4-BE49-F238E27FC236}">
                <a16:creationId xmlns:a16="http://schemas.microsoft.com/office/drawing/2014/main" xmlns="" id="{05C73161-1E4E-4E6A-91B2-E885CF8FFBA6}"/>
              </a:ext>
              <a:ext uri="{C183D7F6-B498-43B3-948B-1728B52AA6E4}">
                <adec:decorative xmlns:adec="http://schemas.microsoft.com/office/drawing/2017/decorative" xmlns=""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xmlns="" val="1"/>
              </p:ext>
            </p:extLst>
          </p:nvPr>
        </p:nvCxnSpPr>
        <p:spPr>
          <a:xfrm>
            <a:off x="0" y="4596309"/>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3248021"/>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xmlns="" name="Gallery" id="{BBFCD31E-59A1-489D-B089-A3EAD7CAE12E}" vid="{F5E91637-A7B6-4E27-B710-77DA7014EE1E}"/>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2663</Words>
  <Application>Microsoft Macintosh PowerPoint</Application>
  <PresentationFormat>On-screen Show (16:9)</PresentationFormat>
  <Paragraphs>232</Paragraphs>
  <Slides>48</Slides>
  <Notes>3</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48</vt:i4>
      </vt:variant>
    </vt:vector>
  </HeadingPairs>
  <TitlesOfParts>
    <vt:vector size="50" baseType="lpstr">
      <vt:lpstr>Gill Sans MT</vt:lpstr>
      <vt:lpstr>Gallery</vt:lpstr>
      <vt:lpstr>How to Raise A Boy: The power of connection to Build good Men </vt:lpstr>
      <vt:lpstr>How to Raise a boy</vt:lpstr>
      <vt:lpstr>Part 1  How to raise boys</vt:lpstr>
      <vt:lpstr>How to raise boys The power of connection to Build good men</vt:lpstr>
      <vt:lpstr>Gender Role Boxes</vt:lpstr>
      <vt:lpstr>The Man Box and Masculinizing </vt:lpstr>
      <vt:lpstr>Damaging Messages for boys</vt:lpstr>
      <vt:lpstr>Damaging effects of “masculinity” messages on boys</vt:lpstr>
      <vt:lpstr>Damaging effects of “masculinity” messages on boys</vt:lpstr>
      <vt:lpstr>Emotions that have special relevance for boy</vt:lpstr>
      <vt:lpstr>What is Shame?</vt:lpstr>
      <vt:lpstr>Shaming messages and their effects</vt:lpstr>
      <vt:lpstr>Results of feeing ashamed</vt:lpstr>
      <vt:lpstr>Anger </vt:lpstr>
      <vt:lpstr>Anger </vt:lpstr>
      <vt:lpstr>Good News</vt:lpstr>
      <vt:lpstr>Parents as counselor for their sons</vt:lpstr>
      <vt:lpstr>Recommendations for Raising Boys</vt:lpstr>
      <vt:lpstr>Recommendations for parents</vt:lpstr>
      <vt:lpstr>Recommendations for parents</vt:lpstr>
      <vt:lpstr>Recommendation for parents</vt:lpstr>
      <vt:lpstr>Recommendation for parents</vt:lpstr>
      <vt:lpstr>Have an adult mentor</vt:lpstr>
      <vt:lpstr>Recommendations for parents</vt:lpstr>
      <vt:lpstr>7. Promote emotional intelligence</vt:lpstr>
      <vt:lpstr>Recommendation for parents</vt:lpstr>
      <vt:lpstr>Recommendation for parents</vt:lpstr>
      <vt:lpstr>Recommendation for parents</vt:lpstr>
      <vt:lpstr>Boy’s learning and schooling</vt:lpstr>
      <vt:lpstr>Boy’s learning and schooling</vt:lpstr>
      <vt:lpstr>How a parent fits into a boy’s learning and schooling? </vt:lpstr>
      <vt:lpstr>How parent fit in boy’s learning and schooling? </vt:lpstr>
      <vt:lpstr>How a parent fits in a boy’s learning and schooling? </vt:lpstr>
      <vt:lpstr>How a parent fits in a boy’s learning and schooling? </vt:lpstr>
      <vt:lpstr>How a parent fits in a boy’s learning and schooling?</vt:lpstr>
      <vt:lpstr>How a parent fits in a boy’s learning and schooling? </vt:lpstr>
      <vt:lpstr>How a parent fits in a boy’s learning and schooling? </vt:lpstr>
      <vt:lpstr>How a parent fits in a boy’s learning and schooling? </vt:lpstr>
      <vt:lpstr>How a parent fits in a boy’s in love, sex, and affection?</vt:lpstr>
      <vt:lpstr>Final word: Raising sons 101</vt:lpstr>
      <vt:lpstr>In conclusion: </vt:lpstr>
      <vt:lpstr>Some thoughts from the presenter</vt:lpstr>
      <vt:lpstr>Identifying problem behavior and seeking help</vt:lpstr>
      <vt:lpstr>Identifying problem behavior</vt:lpstr>
      <vt:lpstr>seeking help</vt:lpstr>
      <vt:lpstr>seeking help in crisis</vt:lpstr>
      <vt:lpstr>Reflection and Questions</vt:lpstr>
      <vt:lpstr>Resources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Raise A Boy: The power of connection to Build good Men </dc:title>
  <dc:creator>Barkat, Esther U</dc:creator>
  <cp:lastModifiedBy>Jeff Gilles</cp:lastModifiedBy>
  <cp:revision>4</cp:revision>
  <dcterms:created xsi:type="dcterms:W3CDTF">2021-01-28T22:53:44Z</dcterms:created>
  <dcterms:modified xsi:type="dcterms:W3CDTF">2021-01-29T21:27:40Z</dcterms:modified>
</cp:coreProperties>
</file>